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commentAuthors.xml" ContentType="application/vnd.openxmlformats-officedocument.presentationml.commentAuthors+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Layouts/slideLayout7.xml" ContentType="application/vnd.openxmlformats-officedocument.presentationml.slideLayout+xml"/>
  <Default Extension="png" ContentType="image/png"/>
  <Override PartName="/ppt/theme/theme4.xml" ContentType="application/vnd.openxmlformats-officedocument.theme+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comments/comment1.xml" ContentType="application/vnd.openxmlformats-officedocument.presentationml.comments+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0" r:id="rId1"/>
    <p:sldMasterId id="2147487148" r:id="rId2"/>
  </p:sldMasterIdLst>
  <p:notesMasterIdLst>
    <p:notesMasterId r:id="rId67"/>
  </p:notesMasterIdLst>
  <p:handoutMasterIdLst>
    <p:handoutMasterId r:id="rId68"/>
  </p:handoutMasterIdLst>
  <p:sldIdLst>
    <p:sldId id="350" r:id="rId3"/>
    <p:sldId id="351" r:id="rId4"/>
    <p:sldId id="355" r:id="rId5"/>
    <p:sldId id="361" r:id="rId6"/>
    <p:sldId id="364" r:id="rId7"/>
    <p:sldId id="365" r:id="rId8"/>
    <p:sldId id="366" r:id="rId9"/>
    <p:sldId id="362" r:id="rId10"/>
    <p:sldId id="356" r:id="rId11"/>
    <p:sldId id="357" r:id="rId12"/>
    <p:sldId id="392" r:id="rId13"/>
    <p:sldId id="382" r:id="rId14"/>
    <p:sldId id="393" r:id="rId15"/>
    <p:sldId id="379" r:id="rId16"/>
    <p:sldId id="380" r:id="rId17"/>
    <p:sldId id="387" r:id="rId18"/>
    <p:sldId id="390" r:id="rId19"/>
    <p:sldId id="386" r:id="rId20"/>
    <p:sldId id="394" r:id="rId21"/>
    <p:sldId id="376" r:id="rId22"/>
    <p:sldId id="371" r:id="rId23"/>
    <p:sldId id="373" r:id="rId24"/>
    <p:sldId id="358" r:id="rId25"/>
    <p:sldId id="389" r:id="rId26"/>
    <p:sldId id="359" r:id="rId27"/>
    <p:sldId id="354" r:id="rId28"/>
    <p:sldId id="370" r:id="rId29"/>
    <p:sldId id="388" r:id="rId30"/>
    <p:sldId id="395" r:id="rId31"/>
    <p:sldId id="396" r:id="rId32"/>
    <p:sldId id="397" r:id="rId33"/>
    <p:sldId id="398" r:id="rId34"/>
    <p:sldId id="399" r:id="rId35"/>
    <p:sldId id="400" r:id="rId36"/>
    <p:sldId id="401" r:id="rId37"/>
    <p:sldId id="402" r:id="rId38"/>
    <p:sldId id="403" r:id="rId39"/>
    <p:sldId id="404" r:id="rId40"/>
    <p:sldId id="405" r:id="rId41"/>
    <p:sldId id="406" r:id="rId42"/>
    <p:sldId id="407" r:id="rId43"/>
    <p:sldId id="408" r:id="rId44"/>
    <p:sldId id="409" r:id="rId45"/>
    <p:sldId id="410" r:id="rId46"/>
    <p:sldId id="411" r:id="rId47"/>
    <p:sldId id="412" r:id="rId48"/>
    <p:sldId id="413" r:id="rId49"/>
    <p:sldId id="414" r:id="rId50"/>
    <p:sldId id="415" r:id="rId51"/>
    <p:sldId id="416" r:id="rId52"/>
    <p:sldId id="417" r:id="rId53"/>
    <p:sldId id="418" r:id="rId54"/>
    <p:sldId id="419" r:id="rId55"/>
    <p:sldId id="420" r:id="rId56"/>
    <p:sldId id="421" r:id="rId57"/>
    <p:sldId id="422" r:id="rId58"/>
    <p:sldId id="423" r:id="rId59"/>
    <p:sldId id="424" r:id="rId60"/>
    <p:sldId id="425" r:id="rId61"/>
    <p:sldId id="426" r:id="rId62"/>
    <p:sldId id="427" r:id="rId63"/>
    <p:sldId id="429" r:id="rId64"/>
    <p:sldId id="430" r:id="rId65"/>
    <p:sldId id="428" r:id="rId66"/>
  </p:sldIdLst>
  <p:sldSz cx="9144000" cy="6858000" type="screen4x3"/>
  <p:notesSz cx="9236075" cy="7010400"/>
  <p:defaultTextStyle>
    <a:defPPr>
      <a:defRPr lang="da-DK"/>
    </a:defPPr>
    <a:lvl1pPr algn="l" rtl="0" eaLnBrk="0" fontAlgn="base" hangingPunct="0">
      <a:spcBef>
        <a:spcPct val="0"/>
      </a:spcBef>
      <a:spcAft>
        <a:spcPct val="0"/>
      </a:spcAft>
      <a:defRPr sz="2400" b="1" kern="1200">
        <a:solidFill>
          <a:schemeClr val="tx1"/>
        </a:solidFill>
        <a:latin typeface="Times New Roman" panose="02020603050405020304" pitchFamily="18" charset="0"/>
        <a:ea typeface="MS PGothic" panose="020B0600070205080204" pitchFamily="34" charset="-128"/>
        <a:cs typeface="+mn-cs"/>
      </a:defRPr>
    </a:lvl1pPr>
    <a:lvl2pPr marL="457200" algn="l" rtl="0" eaLnBrk="0" fontAlgn="base" hangingPunct="0">
      <a:spcBef>
        <a:spcPct val="0"/>
      </a:spcBef>
      <a:spcAft>
        <a:spcPct val="0"/>
      </a:spcAft>
      <a:defRPr sz="2400" b="1" kern="1200">
        <a:solidFill>
          <a:schemeClr val="tx1"/>
        </a:solidFill>
        <a:latin typeface="Times New Roman" panose="02020603050405020304" pitchFamily="18" charset="0"/>
        <a:ea typeface="MS PGothic" panose="020B0600070205080204" pitchFamily="34" charset="-128"/>
        <a:cs typeface="+mn-cs"/>
      </a:defRPr>
    </a:lvl2pPr>
    <a:lvl3pPr marL="914400" algn="l" rtl="0" eaLnBrk="0" fontAlgn="base" hangingPunct="0">
      <a:spcBef>
        <a:spcPct val="0"/>
      </a:spcBef>
      <a:spcAft>
        <a:spcPct val="0"/>
      </a:spcAft>
      <a:defRPr sz="2400" b="1" kern="1200">
        <a:solidFill>
          <a:schemeClr val="tx1"/>
        </a:solidFill>
        <a:latin typeface="Times New Roman" panose="02020603050405020304" pitchFamily="18" charset="0"/>
        <a:ea typeface="MS PGothic" panose="020B0600070205080204" pitchFamily="34" charset="-128"/>
        <a:cs typeface="+mn-cs"/>
      </a:defRPr>
    </a:lvl3pPr>
    <a:lvl4pPr marL="1371600" algn="l" rtl="0" eaLnBrk="0" fontAlgn="base" hangingPunct="0">
      <a:spcBef>
        <a:spcPct val="0"/>
      </a:spcBef>
      <a:spcAft>
        <a:spcPct val="0"/>
      </a:spcAft>
      <a:defRPr sz="2400" b="1" kern="1200">
        <a:solidFill>
          <a:schemeClr val="tx1"/>
        </a:solidFill>
        <a:latin typeface="Times New Roman" panose="02020603050405020304" pitchFamily="18" charset="0"/>
        <a:ea typeface="MS PGothic" panose="020B0600070205080204" pitchFamily="34" charset="-128"/>
        <a:cs typeface="+mn-cs"/>
      </a:defRPr>
    </a:lvl4pPr>
    <a:lvl5pPr marL="1828800" algn="l" rtl="0" eaLnBrk="0" fontAlgn="base" hangingPunct="0">
      <a:spcBef>
        <a:spcPct val="0"/>
      </a:spcBef>
      <a:spcAft>
        <a:spcPct val="0"/>
      </a:spcAft>
      <a:defRPr sz="2400" b="1" kern="1200">
        <a:solidFill>
          <a:schemeClr val="tx1"/>
        </a:solidFill>
        <a:latin typeface="Times New Roman" panose="02020603050405020304" pitchFamily="18" charset="0"/>
        <a:ea typeface="MS PGothic" panose="020B0600070205080204" pitchFamily="34" charset="-128"/>
        <a:cs typeface="+mn-cs"/>
      </a:defRPr>
    </a:lvl5pPr>
    <a:lvl6pPr marL="2286000" algn="l" defTabSz="914400" rtl="0" eaLnBrk="1" latinLnBrk="0" hangingPunct="1">
      <a:defRPr sz="2400" b="1" kern="1200">
        <a:solidFill>
          <a:schemeClr val="tx1"/>
        </a:solidFill>
        <a:latin typeface="Times New Roman" panose="02020603050405020304" pitchFamily="18" charset="0"/>
        <a:ea typeface="MS PGothic" panose="020B0600070205080204" pitchFamily="34" charset="-128"/>
        <a:cs typeface="+mn-cs"/>
      </a:defRPr>
    </a:lvl6pPr>
    <a:lvl7pPr marL="2743200" algn="l" defTabSz="914400" rtl="0" eaLnBrk="1" latinLnBrk="0" hangingPunct="1">
      <a:defRPr sz="2400" b="1" kern="1200">
        <a:solidFill>
          <a:schemeClr val="tx1"/>
        </a:solidFill>
        <a:latin typeface="Times New Roman" panose="02020603050405020304" pitchFamily="18" charset="0"/>
        <a:ea typeface="MS PGothic" panose="020B0600070205080204" pitchFamily="34" charset="-128"/>
        <a:cs typeface="+mn-cs"/>
      </a:defRPr>
    </a:lvl7pPr>
    <a:lvl8pPr marL="3200400" algn="l" defTabSz="914400" rtl="0" eaLnBrk="1" latinLnBrk="0" hangingPunct="1">
      <a:defRPr sz="2400" b="1" kern="1200">
        <a:solidFill>
          <a:schemeClr val="tx1"/>
        </a:solidFill>
        <a:latin typeface="Times New Roman" panose="02020603050405020304" pitchFamily="18" charset="0"/>
        <a:ea typeface="MS PGothic" panose="020B0600070205080204" pitchFamily="34" charset="-128"/>
        <a:cs typeface="+mn-cs"/>
      </a:defRPr>
    </a:lvl8pPr>
    <a:lvl9pPr marL="3657600" algn="l" defTabSz="914400" rtl="0" eaLnBrk="1" latinLnBrk="0" hangingPunct="1">
      <a:defRPr sz="2400" b="1" kern="1200">
        <a:solidFill>
          <a:schemeClr val="tx1"/>
        </a:solidFill>
        <a:latin typeface="Times New Roman" panose="02020603050405020304" pitchFamily="18" charset="0"/>
        <a:ea typeface="MS PGothic" panose="020B0600070205080204" pitchFamily="34" charset="-128"/>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 P Pande" initials="PPP" lastIdx="1" clrIdx="0">
    <p:extLst>
      <p:ext uri="{19B8F6BF-5375-455C-9EA6-DF929625EA0E}">
        <p15:presenceInfo xmlns="" xmlns:p15="http://schemas.microsoft.com/office/powerpoint/2012/main" userId="P P Pand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990000"/>
    <a:srgbClr val="CCCCCC"/>
    <a:srgbClr val="33CC33"/>
    <a:srgbClr val="FF9900"/>
    <a:srgbClr val="666699"/>
    <a:srgbClr val="65A11F"/>
    <a:srgbClr val="512F55"/>
    <a:srgbClr val="F66E13"/>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21239" autoAdjust="0"/>
    <p:restoredTop sz="91875" autoAdjust="0"/>
  </p:normalViewPr>
  <p:slideViewPr>
    <p:cSldViewPr>
      <p:cViewPr varScale="1">
        <p:scale>
          <a:sx n="67" d="100"/>
          <a:sy n="67" d="100"/>
        </p:scale>
        <p:origin x="-1242" y="-9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66" d="100"/>
          <a:sy n="66" d="100"/>
        </p:scale>
        <p:origin x="0" y="0"/>
      </p:cViewPr>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handoutMaster" Target="handoutMasters/handoutMaster1.xml"/><Relationship Id="rId7" Type="http://schemas.openxmlformats.org/officeDocument/2006/relationships/slide" Target="slides/slide5.xml"/><Relationship Id="rId71"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commentAuthors" Target="commentAuthor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13T10:28:43.646" idx="1">
    <p:pos x="10" y="10"/>
    <p:text/>
    <p:extLst>
      <p:ext uri="{C676402C-5697-4E1C-873F-D02D1690AC5C}">
        <p15:threadingInfo xmlns="" xmlns:p15="http://schemas.microsoft.com/office/powerpoint/2012/main" timeZoneBias="-33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9634" name="Rectangle 2"/>
          <p:cNvSpPr>
            <a:spLocks noGrp="1" noChangeArrowheads="1"/>
          </p:cNvSpPr>
          <p:nvPr>
            <p:ph type="hdr" sz="quarter"/>
          </p:nvPr>
        </p:nvSpPr>
        <p:spPr bwMode="auto">
          <a:xfrm>
            <a:off x="0" y="0"/>
            <a:ext cx="4038600" cy="376238"/>
          </a:xfrm>
          <a:prstGeom prst="rect">
            <a:avLst/>
          </a:prstGeom>
          <a:noFill/>
          <a:ln w="9525">
            <a:noFill/>
            <a:miter lim="800000"/>
            <a:headEnd/>
            <a:tailEnd/>
          </a:ln>
          <a:effectLst/>
        </p:spPr>
        <p:txBody>
          <a:bodyPr vert="horz" wrap="square" lIns="91946" tIns="45972" rIns="91946" bIns="45972" numCol="1" anchor="t" anchorCtr="0" compatLnSpc="1">
            <a:prstTxWarp prst="textNoShape">
              <a:avLst/>
            </a:prstTxWarp>
          </a:bodyPr>
          <a:lstStyle>
            <a:lvl1pPr>
              <a:defRPr sz="1200"/>
            </a:lvl1pPr>
          </a:lstStyle>
          <a:p>
            <a:pPr>
              <a:defRPr/>
            </a:pPr>
            <a:endParaRPr lang="en-US"/>
          </a:p>
        </p:txBody>
      </p:sp>
      <p:sp>
        <p:nvSpPr>
          <p:cNvPr id="69635" name="Rectangle 3"/>
          <p:cNvSpPr>
            <a:spLocks noGrp="1" noChangeArrowheads="1"/>
          </p:cNvSpPr>
          <p:nvPr>
            <p:ph type="dt" sz="quarter" idx="1"/>
          </p:nvPr>
        </p:nvSpPr>
        <p:spPr bwMode="auto">
          <a:xfrm>
            <a:off x="5281613" y="0"/>
            <a:ext cx="3932237" cy="376238"/>
          </a:xfrm>
          <a:prstGeom prst="rect">
            <a:avLst/>
          </a:prstGeom>
          <a:noFill/>
          <a:ln w="9525">
            <a:noFill/>
            <a:miter lim="800000"/>
            <a:headEnd/>
            <a:tailEnd/>
          </a:ln>
          <a:effectLst/>
        </p:spPr>
        <p:txBody>
          <a:bodyPr vert="horz" wrap="square" lIns="91946" tIns="45972" rIns="91946" bIns="45972" numCol="1" anchor="t" anchorCtr="0" compatLnSpc="1">
            <a:prstTxWarp prst="textNoShape">
              <a:avLst/>
            </a:prstTxWarp>
          </a:bodyPr>
          <a:lstStyle>
            <a:lvl1pPr algn="r">
              <a:defRPr sz="1200"/>
            </a:lvl1pPr>
          </a:lstStyle>
          <a:p>
            <a:pPr>
              <a:defRPr/>
            </a:pPr>
            <a:endParaRPr lang="en-US"/>
          </a:p>
        </p:txBody>
      </p:sp>
      <p:sp>
        <p:nvSpPr>
          <p:cNvPr id="69636" name="Rectangle 4"/>
          <p:cNvSpPr>
            <a:spLocks noGrp="1" noChangeArrowheads="1"/>
          </p:cNvSpPr>
          <p:nvPr>
            <p:ph type="ftr" sz="quarter" idx="2"/>
          </p:nvPr>
        </p:nvSpPr>
        <p:spPr bwMode="auto">
          <a:xfrm>
            <a:off x="0" y="6673850"/>
            <a:ext cx="4038600" cy="322263"/>
          </a:xfrm>
          <a:prstGeom prst="rect">
            <a:avLst/>
          </a:prstGeom>
          <a:noFill/>
          <a:ln w="9525">
            <a:noFill/>
            <a:miter lim="800000"/>
            <a:headEnd/>
            <a:tailEnd/>
          </a:ln>
          <a:effectLst/>
        </p:spPr>
        <p:txBody>
          <a:bodyPr vert="horz" wrap="square" lIns="91946" tIns="45972" rIns="91946" bIns="45972" numCol="1" anchor="b" anchorCtr="0" compatLnSpc="1">
            <a:prstTxWarp prst="textNoShape">
              <a:avLst/>
            </a:prstTxWarp>
          </a:bodyPr>
          <a:lstStyle>
            <a:lvl1pPr>
              <a:defRPr sz="1200"/>
            </a:lvl1pPr>
          </a:lstStyle>
          <a:p>
            <a:pPr>
              <a:defRPr/>
            </a:pPr>
            <a:endParaRPr lang="en-US"/>
          </a:p>
        </p:txBody>
      </p:sp>
      <p:sp>
        <p:nvSpPr>
          <p:cNvPr id="69637" name="Rectangle 5"/>
          <p:cNvSpPr>
            <a:spLocks noGrp="1" noChangeArrowheads="1"/>
          </p:cNvSpPr>
          <p:nvPr>
            <p:ph type="sldNum" sz="quarter" idx="3"/>
          </p:nvPr>
        </p:nvSpPr>
        <p:spPr bwMode="auto">
          <a:xfrm>
            <a:off x="5281613" y="6673850"/>
            <a:ext cx="3932237" cy="322263"/>
          </a:xfrm>
          <a:prstGeom prst="rect">
            <a:avLst/>
          </a:prstGeom>
          <a:noFill/>
          <a:ln w="9525">
            <a:noFill/>
            <a:miter lim="800000"/>
            <a:headEnd/>
            <a:tailEnd/>
          </a:ln>
          <a:effectLst/>
        </p:spPr>
        <p:txBody>
          <a:bodyPr vert="horz" wrap="square" lIns="91946" tIns="45972" rIns="91946" bIns="45972" numCol="1" anchor="b" anchorCtr="0" compatLnSpc="1">
            <a:prstTxWarp prst="textNoShape">
              <a:avLst/>
            </a:prstTxWarp>
          </a:bodyPr>
          <a:lstStyle>
            <a:lvl1pPr algn="r">
              <a:defRPr sz="1200"/>
            </a:lvl1pPr>
          </a:lstStyle>
          <a:p>
            <a:fld id="{BD42C5C8-B7F0-4B2D-A08D-9F7E634765FE}" type="slidenum">
              <a:rPr lang="da-DK" altLang="en-US"/>
              <a:pPr/>
              <a:t>‹#›</a:t>
            </a:fld>
            <a:endParaRPr lang="da-DK" altLang="en-US"/>
          </a:p>
        </p:txBody>
      </p:sp>
    </p:spTree>
    <p:extLst>
      <p:ext uri="{BB962C8B-B14F-4D97-AF65-F5344CB8AC3E}">
        <p14:creationId xmlns="" xmlns:p14="http://schemas.microsoft.com/office/powerpoint/2010/main" val="811852953"/>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4013200" cy="325438"/>
          </a:xfrm>
          <a:prstGeom prst="rect">
            <a:avLst/>
          </a:prstGeom>
          <a:noFill/>
          <a:ln w="9525">
            <a:noFill/>
            <a:miter lim="800000"/>
            <a:headEnd/>
            <a:tailEnd/>
          </a:ln>
          <a:effectLst/>
        </p:spPr>
        <p:txBody>
          <a:bodyPr vert="horz" wrap="square" lIns="93197" tIns="46600" rIns="93197" bIns="46600" numCol="1" anchor="t" anchorCtr="0" compatLnSpc="1">
            <a:prstTxWarp prst="textNoShape">
              <a:avLst/>
            </a:prstTxWarp>
          </a:bodyPr>
          <a:lstStyle>
            <a:lvl1pPr defTabSz="933450">
              <a:defRPr sz="1200"/>
            </a:lvl1pPr>
          </a:lstStyle>
          <a:p>
            <a:pPr>
              <a:defRPr/>
            </a:pPr>
            <a:endParaRPr lang="en-US"/>
          </a:p>
        </p:txBody>
      </p:sp>
      <p:sp>
        <p:nvSpPr>
          <p:cNvPr id="7171" name="Rectangle 3"/>
          <p:cNvSpPr>
            <a:spLocks noGrp="1" noChangeArrowheads="1"/>
          </p:cNvSpPr>
          <p:nvPr>
            <p:ph type="dt" idx="1"/>
          </p:nvPr>
        </p:nvSpPr>
        <p:spPr bwMode="auto">
          <a:xfrm>
            <a:off x="5283200" y="0"/>
            <a:ext cx="3906838" cy="325438"/>
          </a:xfrm>
          <a:prstGeom prst="rect">
            <a:avLst/>
          </a:prstGeom>
          <a:noFill/>
          <a:ln w="9525">
            <a:noFill/>
            <a:miter lim="800000"/>
            <a:headEnd/>
            <a:tailEnd/>
          </a:ln>
          <a:effectLst/>
        </p:spPr>
        <p:txBody>
          <a:bodyPr vert="horz" wrap="square" lIns="93197" tIns="46600" rIns="93197" bIns="46600" numCol="1" anchor="t" anchorCtr="0" compatLnSpc="1">
            <a:prstTxWarp prst="textNoShape">
              <a:avLst/>
            </a:prstTxWarp>
          </a:bodyPr>
          <a:lstStyle>
            <a:lvl1pPr algn="r" defTabSz="933450">
              <a:defRPr sz="1200"/>
            </a:lvl1pPr>
          </a:lstStyle>
          <a:p>
            <a:pPr>
              <a:defRPr/>
            </a:pPr>
            <a:endParaRPr lang="en-US"/>
          </a:p>
        </p:txBody>
      </p:sp>
      <p:sp>
        <p:nvSpPr>
          <p:cNvPr id="39940" name="Rectangle 4"/>
          <p:cNvSpPr>
            <a:spLocks noGrp="1" noRot="1" noChangeAspect="1" noChangeArrowheads="1" noTextEdit="1"/>
          </p:cNvSpPr>
          <p:nvPr>
            <p:ph type="sldImg" idx="2"/>
          </p:nvPr>
        </p:nvSpPr>
        <p:spPr bwMode="auto">
          <a:xfrm>
            <a:off x="2906713" y="542925"/>
            <a:ext cx="3481387" cy="260985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173" name="Rectangle 5"/>
          <p:cNvSpPr>
            <a:spLocks noGrp="1" noChangeArrowheads="1"/>
          </p:cNvSpPr>
          <p:nvPr>
            <p:ph type="body" sz="quarter" idx="3"/>
          </p:nvPr>
        </p:nvSpPr>
        <p:spPr bwMode="auto">
          <a:xfrm>
            <a:off x="1268413" y="3314700"/>
            <a:ext cx="6759575" cy="3149600"/>
          </a:xfrm>
          <a:prstGeom prst="rect">
            <a:avLst/>
          </a:prstGeom>
          <a:noFill/>
          <a:ln w="9525">
            <a:noFill/>
            <a:miter lim="800000"/>
            <a:headEnd/>
            <a:tailEnd/>
          </a:ln>
          <a:effectLst/>
        </p:spPr>
        <p:txBody>
          <a:bodyPr vert="horz" wrap="square" lIns="93197" tIns="46600" rIns="93197" bIns="46600" numCol="1" anchor="t" anchorCtr="0" compatLnSpc="1">
            <a:prstTxWarp prst="textNoShape">
              <a:avLst/>
            </a:prstTxWarp>
          </a:bodyPr>
          <a:lstStyle/>
          <a:p>
            <a:pPr lvl="0"/>
            <a:r>
              <a:rPr lang="da-DK" noProof="0"/>
              <a:t>Klik for at redigere teksttypografien i masteren</a:t>
            </a:r>
          </a:p>
          <a:p>
            <a:pPr lvl="1"/>
            <a:r>
              <a:rPr lang="da-DK" noProof="0"/>
              <a:t>Andet niveau</a:t>
            </a:r>
          </a:p>
          <a:p>
            <a:pPr lvl="2"/>
            <a:r>
              <a:rPr lang="da-DK" noProof="0"/>
              <a:t>Tredje niveau</a:t>
            </a:r>
          </a:p>
          <a:p>
            <a:pPr lvl="3"/>
            <a:r>
              <a:rPr lang="da-DK" noProof="0"/>
              <a:t>Fjerde niveau</a:t>
            </a:r>
          </a:p>
          <a:p>
            <a:pPr lvl="4"/>
            <a:r>
              <a:rPr lang="da-DK" noProof="0"/>
              <a:t>Femte niveau</a:t>
            </a:r>
          </a:p>
        </p:txBody>
      </p:sp>
      <p:sp>
        <p:nvSpPr>
          <p:cNvPr id="7174" name="Rectangle 6"/>
          <p:cNvSpPr>
            <a:spLocks noGrp="1" noChangeArrowheads="1"/>
          </p:cNvSpPr>
          <p:nvPr>
            <p:ph type="ftr" sz="quarter" idx="4"/>
          </p:nvPr>
        </p:nvSpPr>
        <p:spPr bwMode="auto">
          <a:xfrm>
            <a:off x="0" y="6683375"/>
            <a:ext cx="4013200" cy="325438"/>
          </a:xfrm>
          <a:prstGeom prst="rect">
            <a:avLst/>
          </a:prstGeom>
          <a:noFill/>
          <a:ln w="9525">
            <a:noFill/>
            <a:miter lim="800000"/>
            <a:headEnd/>
            <a:tailEnd/>
          </a:ln>
          <a:effectLst/>
        </p:spPr>
        <p:txBody>
          <a:bodyPr vert="horz" wrap="square" lIns="93197" tIns="46600" rIns="93197" bIns="46600" numCol="1" anchor="b" anchorCtr="0" compatLnSpc="1">
            <a:prstTxWarp prst="textNoShape">
              <a:avLst/>
            </a:prstTxWarp>
          </a:bodyPr>
          <a:lstStyle>
            <a:lvl1pPr defTabSz="933450">
              <a:defRPr sz="1200"/>
            </a:lvl1pPr>
          </a:lstStyle>
          <a:p>
            <a:pPr>
              <a:defRPr/>
            </a:pPr>
            <a:endParaRPr lang="en-US"/>
          </a:p>
        </p:txBody>
      </p:sp>
      <p:sp>
        <p:nvSpPr>
          <p:cNvPr id="7175" name="Rectangle 7"/>
          <p:cNvSpPr>
            <a:spLocks noGrp="1" noChangeArrowheads="1"/>
          </p:cNvSpPr>
          <p:nvPr>
            <p:ph type="sldNum" sz="quarter" idx="5"/>
          </p:nvPr>
        </p:nvSpPr>
        <p:spPr bwMode="auto">
          <a:xfrm>
            <a:off x="5283200" y="6683375"/>
            <a:ext cx="3906838" cy="325438"/>
          </a:xfrm>
          <a:prstGeom prst="rect">
            <a:avLst/>
          </a:prstGeom>
          <a:noFill/>
          <a:ln w="9525">
            <a:noFill/>
            <a:miter lim="800000"/>
            <a:headEnd/>
            <a:tailEnd/>
          </a:ln>
          <a:effectLst/>
        </p:spPr>
        <p:txBody>
          <a:bodyPr vert="horz" wrap="square" lIns="93197" tIns="46600" rIns="93197" bIns="46600" numCol="1" anchor="b" anchorCtr="0" compatLnSpc="1">
            <a:prstTxWarp prst="textNoShape">
              <a:avLst/>
            </a:prstTxWarp>
          </a:bodyPr>
          <a:lstStyle>
            <a:lvl1pPr algn="r" defTabSz="933450">
              <a:defRPr sz="1200"/>
            </a:lvl1pPr>
          </a:lstStyle>
          <a:p>
            <a:fld id="{C556EDB2-0344-4E47-9211-CFCB3FF3654D}" type="slidenum">
              <a:rPr lang="da-DK" altLang="en-US"/>
              <a:pPr/>
              <a:t>‹#›</a:t>
            </a:fld>
            <a:endParaRPr lang="da-DK" altLang="en-US"/>
          </a:p>
        </p:txBody>
      </p:sp>
    </p:spTree>
    <p:extLst>
      <p:ext uri="{BB962C8B-B14F-4D97-AF65-F5344CB8AC3E}">
        <p14:creationId xmlns="" xmlns:p14="http://schemas.microsoft.com/office/powerpoint/2010/main" val="35711019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S PGothic" pitchFamily="34" charset="-128"/>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S PGothic"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ChangeArrowheads="1" noTextEdit="1"/>
          </p:cNvSpPr>
          <p:nvPr>
            <p:ph type="sldImg"/>
          </p:nvPr>
        </p:nvSpPr>
        <p:spPr>
          <a:ln/>
        </p:spPr>
      </p:sp>
      <p:sp>
        <p:nvSpPr>
          <p:cNvPr id="47107" name="Notes Placeholder 2"/>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IN" altLang="en-US"/>
          </a:p>
        </p:txBody>
      </p:sp>
      <p:sp>
        <p:nvSpPr>
          <p:cNvPr id="47108" name="Slide Number Placeholder 3"/>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33450">
              <a:defRPr sz="2400" b="1">
                <a:solidFill>
                  <a:schemeClr val="tx1"/>
                </a:solidFill>
                <a:latin typeface="Times New Roman" panose="02020603050405020304" pitchFamily="18" charset="0"/>
                <a:ea typeface="MS PGothic" panose="020B0600070205080204" pitchFamily="34" charset="-128"/>
              </a:defRPr>
            </a:lvl1pPr>
            <a:lvl2pPr marL="742950" indent="-285750" defTabSz="933450">
              <a:defRPr sz="2400" b="1">
                <a:solidFill>
                  <a:schemeClr val="tx1"/>
                </a:solidFill>
                <a:latin typeface="Times New Roman" panose="02020603050405020304" pitchFamily="18" charset="0"/>
                <a:ea typeface="MS PGothic" panose="020B0600070205080204" pitchFamily="34" charset="-128"/>
              </a:defRPr>
            </a:lvl2pPr>
            <a:lvl3pPr marL="1143000" indent="-228600" defTabSz="933450">
              <a:defRPr sz="2400" b="1">
                <a:solidFill>
                  <a:schemeClr val="tx1"/>
                </a:solidFill>
                <a:latin typeface="Times New Roman" panose="02020603050405020304" pitchFamily="18" charset="0"/>
                <a:ea typeface="MS PGothic" panose="020B0600070205080204" pitchFamily="34" charset="-128"/>
              </a:defRPr>
            </a:lvl3pPr>
            <a:lvl4pPr marL="1600200" indent="-228600" defTabSz="933450">
              <a:defRPr sz="2400" b="1">
                <a:solidFill>
                  <a:schemeClr val="tx1"/>
                </a:solidFill>
                <a:latin typeface="Times New Roman" panose="02020603050405020304" pitchFamily="18" charset="0"/>
                <a:ea typeface="MS PGothic" panose="020B0600070205080204" pitchFamily="34" charset="-128"/>
              </a:defRPr>
            </a:lvl4pPr>
            <a:lvl5pPr marL="2057400" indent="-228600" defTabSz="933450">
              <a:defRPr sz="2400" b="1">
                <a:solidFill>
                  <a:schemeClr val="tx1"/>
                </a:solidFill>
                <a:latin typeface="Times New Roman" panose="02020603050405020304" pitchFamily="18" charset="0"/>
                <a:ea typeface="MS PGothic" panose="020B0600070205080204" pitchFamily="34" charset="-128"/>
              </a:defRPr>
            </a:lvl5pPr>
            <a:lvl6pPr marL="2514600" indent="-228600" defTabSz="93345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6pPr>
            <a:lvl7pPr marL="2971800" indent="-228600" defTabSz="93345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7pPr>
            <a:lvl8pPr marL="3429000" indent="-228600" defTabSz="93345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8pPr>
            <a:lvl9pPr marL="3886200" indent="-228600" defTabSz="933450" eaLnBrk="0" fontAlgn="base" hangingPunct="0">
              <a:spcBef>
                <a:spcPct val="0"/>
              </a:spcBef>
              <a:spcAft>
                <a:spcPct val="0"/>
              </a:spcAft>
              <a:defRPr sz="2400" b="1">
                <a:solidFill>
                  <a:schemeClr val="tx1"/>
                </a:solidFill>
                <a:latin typeface="Times New Roman" panose="02020603050405020304" pitchFamily="18" charset="0"/>
                <a:ea typeface="MS PGothic" panose="020B0600070205080204" pitchFamily="34" charset="-128"/>
              </a:defRPr>
            </a:lvl9pPr>
          </a:lstStyle>
          <a:p>
            <a:fld id="{9E8F712D-B080-441B-B1EE-2C982E036226}" type="slidenum">
              <a:rPr lang="en-IN" altLang="en-US" sz="1200"/>
              <a:pPr/>
              <a:t>1</a:t>
            </a:fld>
            <a:endParaRPr lang="en-IN" altLang="en-US" sz="1200"/>
          </a:p>
        </p:txBody>
      </p:sp>
    </p:spTree>
    <p:extLst>
      <p:ext uri="{BB962C8B-B14F-4D97-AF65-F5344CB8AC3E}">
        <p14:creationId xmlns="" xmlns:p14="http://schemas.microsoft.com/office/powerpoint/2010/main" val="4004700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endParaRPr lang="en-US" altLang="en-US"/>
          </a:p>
        </p:txBody>
      </p:sp>
      <p:sp>
        <p:nvSpPr>
          <p:cNvPr id="5" name="Footer Placeholder 4"/>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6" name="Slide Number Placeholder 5"/>
          <p:cNvSpPr>
            <a:spLocks noGrp="1"/>
          </p:cNvSpPr>
          <p:nvPr>
            <p:ph type="sldNum" sz="quarter" idx="12"/>
          </p:nvPr>
        </p:nvSpPr>
        <p:spPr/>
        <p:txBody>
          <a:bodyPr/>
          <a:lstStyle>
            <a:lvl1pPr>
              <a:defRPr/>
            </a:lvl1pPr>
          </a:lstStyle>
          <a:p>
            <a:fld id="{8DC1B524-C445-461C-9339-235417670B07}" type="slidenum">
              <a:rPr lang="en-US" altLang="en-US"/>
              <a:pPr/>
              <a:t>‹#›</a:t>
            </a:fld>
            <a:endParaRPr lang="en-US" altLang="en-US"/>
          </a:p>
        </p:txBody>
      </p:sp>
    </p:spTree>
    <p:extLst>
      <p:ext uri="{BB962C8B-B14F-4D97-AF65-F5344CB8AC3E}">
        <p14:creationId xmlns="" xmlns:p14="http://schemas.microsoft.com/office/powerpoint/2010/main" val="34718374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a:p>
        </p:txBody>
      </p:sp>
      <p:sp>
        <p:nvSpPr>
          <p:cNvPr id="5" name="Footer Placeholder 4"/>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6" name="Slide Number Placeholder 5"/>
          <p:cNvSpPr>
            <a:spLocks noGrp="1"/>
          </p:cNvSpPr>
          <p:nvPr>
            <p:ph type="sldNum" sz="quarter" idx="12"/>
          </p:nvPr>
        </p:nvSpPr>
        <p:spPr/>
        <p:txBody>
          <a:bodyPr/>
          <a:lstStyle>
            <a:lvl1pPr>
              <a:defRPr/>
            </a:lvl1pPr>
          </a:lstStyle>
          <a:p>
            <a:fld id="{1436E236-65B2-449D-B2B8-0CCC576E798A}" type="slidenum">
              <a:rPr lang="en-US" altLang="en-US"/>
              <a:pPr/>
              <a:t>‹#›</a:t>
            </a:fld>
            <a:endParaRPr lang="en-US" altLang="en-US"/>
          </a:p>
        </p:txBody>
      </p:sp>
    </p:spTree>
    <p:extLst>
      <p:ext uri="{BB962C8B-B14F-4D97-AF65-F5344CB8AC3E}">
        <p14:creationId xmlns="" xmlns:p14="http://schemas.microsoft.com/office/powerpoint/2010/main" val="34681148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a:p>
        </p:txBody>
      </p:sp>
      <p:sp>
        <p:nvSpPr>
          <p:cNvPr id="5" name="Footer Placeholder 4"/>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6" name="Slide Number Placeholder 5"/>
          <p:cNvSpPr>
            <a:spLocks noGrp="1"/>
          </p:cNvSpPr>
          <p:nvPr>
            <p:ph type="sldNum" sz="quarter" idx="12"/>
          </p:nvPr>
        </p:nvSpPr>
        <p:spPr/>
        <p:txBody>
          <a:bodyPr/>
          <a:lstStyle>
            <a:lvl1pPr>
              <a:defRPr/>
            </a:lvl1pPr>
          </a:lstStyle>
          <a:p>
            <a:fld id="{91E07D92-840C-4F3A-8284-A56D669D2DF5}" type="slidenum">
              <a:rPr lang="en-US" altLang="en-US"/>
              <a:pPr/>
              <a:t>‹#›</a:t>
            </a:fld>
            <a:endParaRPr lang="en-US" altLang="en-US"/>
          </a:p>
        </p:txBody>
      </p:sp>
    </p:spTree>
    <p:extLst>
      <p:ext uri="{BB962C8B-B14F-4D97-AF65-F5344CB8AC3E}">
        <p14:creationId xmlns="" xmlns:p14="http://schemas.microsoft.com/office/powerpoint/2010/main" val="34876766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p:cNvSpPr>
            <a:spLocks noGrp="1"/>
          </p:cNvSpPr>
          <p:nvPr>
            <p:ph type="dt" sz="half" idx="10"/>
          </p:nvPr>
        </p:nvSpPr>
        <p:spPr/>
        <p:txBody>
          <a:bodyPr/>
          <a:lstStyle>
            <a:lvl1pPr>
              <a:defRPr/>
            </a:lvl1pPr>
          </a:lstStyle>
          <a:p>
            <a:pPr>
              <a:defRPr/>
            </a:pPr>
            <a:fld id="{6788AD78-E1BF-490B-86BD-EE716FDB5645}" type="datetimeFigureOut">
              <a:rPr lang="en-US"/>
              <a:pPr>
                <a:defRPr/>
              </a:pPr>
              <a:t>08-Feb-22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8B8EDF52-E8B9-4876-AC40-2EF8A830BCD1}" type="slidenum">
              <a:rPr lang="en-US" altLang="en-US"/>
              <a:pPr/>
              <a:t>‹#›</a:t>
            </a:fld>
            <a:endParaRPr lang="en-US" altLang="en-US"/>
          </a:p>
        </p:txBody>
      </p:sp>
    </p:spTree>
    <p:extLst>
      <p:ext uri="{BB962C8B-B14F-4D97-AF65-F5344CB8AC3E}">
        <p14:creationId xmlns="" xmlns:p14="http://schemas.microsoft.com/office/powerpoint/2010/main" val="21768958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lvl1pPr>
              <a:defRPr/>
            </a:lvl1pPr>
          </a:lstStyle>
          <a:p>
            <a:pPr>
              <a:defRPr/>
            </a:pPr>
            <a:fld id="{C908D907-3C35-4120-AE12-A5411C89077B}" type="datetimeFigureOut">
              <a:rPr lang="en-US"/>
              <a:pPr>
                <a:defRPr/>
              </a:pPr>
              <a:t>08-Feb-22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7288D19C-C766-4A53-9BFF-A7850751D253}" type="slidenum">
              <a:rPr lang="en-US" altLang="en-US"/>
              <a:pPr/>
              <a:t>‹#›</a:t>
            </a:fld>
            <a:endParaRPr lang="en-US" altLang="en-US"/>
          </a:p>
        </p:txBody>
      </p:sp>
    </p:spTree>
    <p:extLst>
      <p:ext uri="{BB962C8B-B14F-4D97-AF65-F5344CB8AC3E}">
        <p14:creationId xmlns="" xmlns:p14="http://schemas.microsoft.com/office/powerpoint/2010/main" val="30923022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E9BD9DC9-E490-4586-B182-8B8D3FFD1DBB}" type="datetimeFigureOut">
              <a:rPr lang="en-US"/>
              <a:pPr>
                <a:defRPr/>
              </a:pPr>
              <a:t>08-Feb-22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A9651083-A52C-4FD3-BA83-70D3D45742C9}" type="slidenum">
              <a:rPr lang="en-US" altLang="en-US"/>
              <a:pPr/>
              <a:t>‹#›</a:t>
            </a:fld>
            <a:endParaRPr lang="en-US" altLang="en-US"/>
          </a:p>
        </p:txBody>
      </p:sp>
    </p:spTree>
    <p:extLst>
      <p:ext uri="{BB962C8B-B14F-4D97-AF65-F5344CB8AC3E}">
        <p14:creationId xmlns="" xmlns:p14="http://schemas.microsoft.com/office/powerpoint/2010/main" val="26624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lvl1pPr>
              <a:defRPr/>
            </a:lvl1pPr>
          </a:lstStyle>
          <a:p>
            <a:pPr>
              <a:defRPr/>
            </a:pPr>
            <a:fld id="{C5D2378D-14FA-4344-9A7C-3FA1CF07FBEA}" type="datetimeFigureOut">
              <a:rPr lang="en-US"/>
              <a:pPr>
                <a:defRPr/>
              </a:pPr>
              <a:t>08-Feb-22</a:t>
            </a:fld>
            <a:endParaRPr lang="en-US" dirty="0"/>
          </a:p>
        </p:txBody>
      </p:sp>
      <p:sp>
        <p:nvSpPr>
          <p:cNvPr id="6" name="Footer Placeholder 5"/>
          <p:cNvSpPr>
            <a:spLocks noGrp="1"/>
          </p:cNvSpPr>
          <p:nvPr>
            <p:ph type="ftr" sz="quarter" idx="11"/>
          </p:nvPr>
        </p:nvSpPr>
        <p:spPr/>
        <p:txBody>
          <a:bodyPr/>
          <a:lstStyle>
            <a:lvl1pPr>
              <a:defRPr/>
            </a:lvl1pPr>
          </a:lstStyle>
          <a:p>
            <a:pPr>
              <a:defRPr/>
            </a:pPr>
            <a:endParaRPr lang="en-US"/>
          </a:p>
        </p:txBody>
      </p:sp>
      <p:sp>
        <p:nvSpPr>
          <p:cNvPr id="7" name="Slide Number Placeholder 6"/>
          <p:cNvSpPr>
            <a:spLocks noGrp="1"/>
          </p:cNvSpPr>
          <p:nvPr>
            <p:ph type="sldNum" sz="quarter" idx="12"/>
          </p:nvPr>
        </p:nvSpPr>
        <p:spPr/>
        <p:txBody>
          <a:bodyPr/>
          <a:lstStyle>
            <a:lvl1pPr>
              <a:defRPr/>
            </a:lvl1pPr>
          </a:lstStyle>
          <a:p>
            <a:fld id="{42E02C19-DD27-4835-A1B2-C280FDA6DD99}" type="slidenum">
              <a:rPr lang="en-US" altLang="en-US"/>
              <a:pPr/>
              <a:t>‹#›</a:t>
            </a:fld>
            <a:endParaRPr lang="en-US" altLang="en-US"/>
          </a:p>
        </p:txBody>
      </p:sp>
    </p:spTree>
    <p:extLst>
      <p:ext uri="{BB962C8B-B14F-4D97-AF65-F5344CB8AC3E}">
        <p14:creationId xmlns="" xmlns:p14="http://schemas.microsoft.com/office/powerpoint/2010/main" val="35671146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lvl1pPr>
              <a:defRPr/>
            </a:lvl1pPr>
          </a:lstStyle>
          <a:p>
            <a:pPr>
              <a:defRPr/>
            </a:pPr>
            <a:fld id="{B4821062-B042-4578-A3C4-04907051016C}" type="datetimeFigureOut">
              <a:rPr lang="en-US"/>
              <a:pPr>
                <a:defRPr/>
              </a:pPr>
              <a:t>08-Feb-22</a:t>
            </a:fld>
            <a:endParaRPr lang="en-US" dirty="0"/>
          </a:p>
        </p:txBody>
      </p:sp>
      <p:sp>
        <p:nvSpPr>
          <p:cNvPr id="8" name="Footer Placeholder 7"/>
          <p:cNvSpPr>
            <a:spLocks noGrp="1"/>
          </p:cNvSpPr>
          <p:nvPr>
            <p:ph type="ftr" sz="quarter" idx="11"/>
          </p:nvPr>
        </p:nvSpPr>
        <p:spPr/>
        <p:txBody>
          <a:bodyPr/>
          <a:lstStyle>
            <a:lvl1pPr>
              <a:defRPr/>
            </a:lvl1pPr>
          </a:lstStyle>
          <a:p>
            <a:pPr>
              <a:defRPr/>
            </a:pPr>
            <a:endParaRPr lang="en-US"/>
          </a:p>
        </p:txBody>
      </p:sp>
      <p:sp>
        <p:nvSpPr>
          <p:cNvPr id="9" name="Slide Number Placeholder 8"/>
          <p:cNvSpPr>
            <a:spLocks noGrp="1"/>
          </p:cNvSpPr>
          <p:nvPr>
            <p:ph type="sldNum" sz="quarter" idx="12"/>
          </p:nvPr>
        </p:nvSpPr>
        <p:spPr/>
        <p:txBody>
          <a:bodyPr/>
          <a:lstStyle>
            <a:lvl1pPr>
              <a:defRPr/>
            </a:lvl1pPr>
          </a:lstStyle>
          <a:p>
            <a:fld id="{39EE426D-6EE4-426B-929C-585ECD3094A9}" type="slidenum">
              <a:rPr lang="en-US" altLang="en-US"/>
              <a:pPr/>
              <a:t>‹#›</a:t>
            </a:fld>
            <a:endParaRPr lang="en-US" altLang="en-US"/>
          </a:p>
        </p:txBody>
      </p:sp>
    </p:spTree>
    <p:extLst>
      <p:ext uri="{BB962C8B-B14F-4D97-AF65-F5344CB8AC3E}">
        <p14:creationId xmlns="" xmlns:p14="http://schemas.microsoft.com/office/powerpoint/2010/main" val="30612429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lvl1pPr>
              <a:defRPr/>
            </a:lvl1pPr>
          </a:lstStyle>
          <a:p>
            <a:pPr>
              <a:defRPr/>
            </a:pPr>
            <a:fld id="{2E50FCE4-73A7-4321-B806-A2B47DB39419}" type="datetimeFigureOut">
              <a:rPr lang="en-US"/>
              <a:pPr>
                <a:defRPr/>
              </a:pPr>
              <a:t>08-Feb-22</a:t>
            </a:fld>
            <a:endParaRPr lang="en-US" dirty="0"/>
          </a:p>
        </p:txBody>
      </p:sp>
      <p:sp>
        <p:nvSpPr>
          <p:cNvPr id="4" name="Footer Placeholder 3"/>
          <p:cNvSpPr>
            <a:spLocks noGrp="1"/>
          </p:cNvSpPr>
          <p:nvPr>
            <p:ph type="ftr" sz="quarter" idx="11"/>
          </p:nvPr>
        </p:nvSpPr>
        <p:spPr/>
        <p:txBody>
          <a:bodyPr/>
          <a:lstStyle>
            <a:lvl1pPr>
              <a:defRPr/>
            </a:lvl1pPr>
          </a:lstStyle>
          <a:p>
            <a:pPr>
              <a:defRPr/>
            </a:pPr>
            <a:endParaRPr lang="en-US"/>
          </a:p>
        </p:txBody>
      </p:sp>
      <p:sp>
        <p:nvSpPr>
          <p:cNvPr id="5" name="Slide Number Placeholder 4"/>
          <p:cNvSpPr>
            <a:spLocks noGrp="1"/>
          </p:cNvSpPr>
          <p:nvPr>
            <p:ph type="sldNum" sz="quarter" idx="12"/>
          </p:nvPr>
        </p:nvSpPr>
        <p:spPr/>
        <p:txBody>
          <a:bodyPr/>
          <a:lstStyle>
            <a:lvl1pPr>
              <a:defRPr/>
            </a:lvl1pPr>
          </a:lstStyle>
          <a:p>
            <a:fld id="{AB6F8B0E-B37C-470A-866A-72300AF75CA7}" type="slidenum">
              <a:rPr lang="en-US" altLang="en-US"/>
              <a:pPr/>
              <a:t>‹#›</a:t>
            </a:fld>
            <a:endParaRPr lang="en-US" altLang="en-US"/>
          </a:p>
        </p:txBody>
      </p:sp>
    </p:spTree>
    <p:extLst>
      <p:ext uri="{BB962C8B-B14F-4D97-AF65-F5344CB8AC3E}">
        <p14:creationId xmlns="" xmlns:p14="http://schemas.microsoft.com/office/powerpoint/2010/main" val="14077907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fld id="{C6770D13-F3EF-4942-AC69-2886B5F57BE3}" type="datetimeFigureOut">
              <a:rPr lang="en-US"/>
              <a:pPr>
                <a:defRPr/>
              </a:pPr>
              <a:t>08-Feb-22</a:t>
            </a:fld>
            <a:endParaRPr lang="en-US" dirty="0"/>
          </a:p>
        </p:txBody>
      </p:sp>
      <p:sp>
        <p:nvSpPr>
          <p:cNvPr id="3" name="Footer Placeholder 2"/>
          <p:cNvSpPr>
            <a:spLocks noGrp="1"/>
          </p:cNvSpPr>
          <p:nvPr>
            <p:ph type="ftr" sz="quarter" idx="11"/>
          </p:nvPr>
        </p:nvSpPr>
        <p:spPr/>
        <p:txBody>
          <a:bodyPr/>
          <a:lstStyle>
            <a:lvl1pPr>
              <a:defRPr/>
            </a:lvl1pPr>
          </a:lstStyle>
          <a:p>
            <a:pPr>
              <a:defRPr/>
            </a:pPr>
            <a:endParaRPr lang="en-US"/>
          </a:p>
        </p:txBody>
      </p:sp>
      <p:sp>
        <p:nvSpPr>
          <p:cNvPr id="4" name="Slide Number Placeholder 3"/>
          <p:cNvSpPr>
            <a:spLocks noGrp="1"/>
          </p:cNvSpPr>
          <p:nvPr>
            <p:ph type="sldNum" sz="quarter" idx="12"/>
          </p:nvPr>
        </p:nvSpPr>
        <p:spPr/>
        <p:txBody>
          <a:bodyPr/>
          <a:lstStyle>
            <a:lvl1pPr>
              <a:defRPr/>
            </a:lvl1pPr>
          </a:lstStyle>
          <a:p>
            <a:fld id="{D980A99B-ADF4-43FE-9ED2-AF9ED2D6D7D9}" type="slidenum">
              <a:rPr lang="en-US" altLang="en-US"/>
              <a:pPr/>
              <a:t>‹#›</a:t>
            </a:fld>
            <a:endParaRPr lang="en-US" altLang="en-US"/>
          </a:p>
        </p:txBody>
      </p:sp>
    </p:spTree>
    <p:extLst>
      <p:ext uri="{BB962C8B-B14F-4D97-AF65-F5344CB8AC3E}">
        <p14:creationId xmlns="" xmlns:p14="http://schemas.microsoft.com/office/powerpoint/2010/main" val="42868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pPr>
              <a:defRPr/>
            </a:pPr>
            <a:fld id="{0C046A7B-1630-4A62-BF9E-A452C1E76BB3}" type="datetimeFigureOut">
              <a:rPr lang="en-US"/>
              <a:pPr>
                <a:defRPr/>
              </a:pPr>
              <a:t>08-Feb-22</a:t>
            </a:fld>
            <a:endParaRPr lang="en-US" dirty="0"/>
          </a:p>
        </p:txBody>
      </p:sp>
      <p:sp>
        <p:nvSpPr>
          <p:cNvPr id="6" name="Footer Placeholder 5"/>
          <p:cNvSpPr>
            <a:spLocks noGrp="1"/>
          </p:cNvSpPr>
          <p:nvPr>
            <p:ph type="ftr" sz="quarter" idx="11"/>
          </p:nvPr>
        </p:nvSpPr>
        <p:spPr/>
        <p:txBody>
          <a:bodyPr/>
          <a:lstStyle>
            <a:lvl1pPr>
              <a:defRPr/>
            </a:lvl1pPr>
          </a:lstStyle>
          <a:p>
            <a:pPr>
              <a:defRPr/>
            </a:pPr>
            <a:endParaRPr lang="en-US"/>
          </a:p>
        </p:txBody>
      </p:sp>
      <p:sp>
        <p:nvSpPr>
          <p:cNvPr id="7" name="Slide Number Placeholder 6"/>
          <p:cNvSpPr>
            <a:spLocks noGrp="1"/>
          </p:cNvSpPr>
          <p:nvPr>
            <p:ph type="sldNum" sz="quarter" idx="12"/>
          </p:nvPr>
        </p:nvSpPr>
        <p:spPr/>
        <p:txBody>
          <a:bodyPr/>
          <a:lstStyle>
            <a:lvl1pPr>
              <a:defRPr/>
            </a:lvl1pPr>
          </a:lstStyle>
          <a:p>
            <a:fld id="{F267E1F6-92FF-4F71-B1D8-154B5F6A0DC9}" type="slidenum">
              <a:rPr lang="en-US" altLang="en-US"/>
              <a:pPr/>
              <a:t>‹#›</a:t>
            </a:fld>
            <a:endParaRPr lang="en-US" altLang="en-US"/>
          </a:p>
        </p:txBody>
      </p:sp>
    </p:spTree>
    <p:extLst>
      <p:ext uri="{BB962C8B-B14F-4D97-AF65-F5344CB8AC3E}">
        <p14:creationId xmlns="" xmlns:p14="http://schemas.microsoft.com/office/powerpoint/2010/main" val="1993675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altLang="en-US"/>
          </a:p>
        </p:txBody>
      </p:sp>
      <p:sp>
        <p:nvSpPr>
          <p:cNvPr id="5" name="Footer Placeholder 4"/>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6" name="Slide Number Placeholder 5"/>
          <p:cNvSpPr>
            <a:spLocks noGrp="1"/>
          </p:cNvSpPr>
          <p:nvPr>
            <p:ph type="sldNum" sz="quarter" idx="12"/>
          </p:nvPr>
        </p:nvSpPr>
        <p:spPr/>
        <p:txBody>
          <a:bodyPr/>
          <a:lstStyle>
            <a:lvl1pPr>
              <a:defRPr/>
            </a:lvl1pPr>
          </a:lstStyle>
          <a:p>
            <a:fld id="{811FD600-C094-448B-89D1-8024EA1E4319}" type="slidenum">
              <a:rPr lang="en-US" altLang="en-US"/>
              <a:pPr/>
              <a:t>‹#›</a:t>
            </a:fld>
            <a:endParaRPr lang="en-US" altLang="en-US"/>
          </a:p>
        </p:txBody>
      </p:sp>
    </p:spTree>
    <p:extLst>
      <p:ext uri="{BB962C8B-B14F-4D97-AF65-F5344CB8AC3E}">
        <p14:creationId xmlns="" xmlns:p14="http://schemas.microsoft.com/office/powerpoint/2010/main" val="21731422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p:cNvSpPr>
            <a:spLocks noGrp="1"/>
          </p:cNvSpPr>
          <p:nvPr>
            <p:ph type="pic" idx="1"/>
          </p:nvPr>
        </p:nvSpPr>
        <p:spPr>
          <a:xfrm>
            <a:off x="3887391" y="987426"/>
            <a:ext cx="4629150" cy="4873625"/>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IN" noProof="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pPr>
              <a:defRPr/>
            </a:pPr>
            <a:fld id="{9F22A780-A8FA-4194-93D0-07467BAA6987}" type="datetimeFigureOut">
              <a:rPr lang="en-US"/>
              <a:pPr>
                <a:defRPr/>
              </a:pPr>
              <a:t>08-Feb-22</a:t>
            </a:fld>
            <a:endParaRPr lang="en-US" dirty="0"/>
          </a:p>
        </p:txBody>
      </p:sp>
      <p:sp>
        <p:nvSpPr>
          <p:cNvPr id="6" name="Footer Placeholder 5"/>
          <p:cNvSpPr>
            <a:spLocks noGrp="1"/>
          </p:cNvSpPr>
          <p:nvPr>
            <p:ph type="ftr" sz="quarter" idx="11"/>
          </p:nvPr>
        </p:nvSpPr>
        <p:spPr/>
        <p:txBody>
          <a:bodyPr/>
          <a:lstStyle>
            <a:lvl1pPr>
              <a:defRPr/>
            </a:lvl1pPr>
          </a:lstStyle>
          <a:p>
            <a:pPr>
              <a:defRPr/>
            </a:pPr>
            <a:endParaRPr lang="en-US"/>
          </a:p>
        </p:txBody>
      </p:sp>
      <p:sp>
        <p:nvSpPr>
          <p:cNvPr id="7" name="Slide Number Placeholder 6"/>
          <p:cNvSpPr>
            <a:spLocks noGrp="1"/>
          </p:cNvSpPr>
          <p:nvPr>
            <p:ph type="sldNum" sz="quarter" idx="12"/>
          </p:nvPr>
        </p:nvSpPr>
        <p:spPr/>
        <p:txBody>
          <a:bodyPr/>
          <a:lstStyle>
            <a:lvl1pPr>
              <a:defRPr/>
            </a:lvl1pPr>
          </a:lstStyle>
          <a:p>
            <a:fld id="{A7D9AF48-6065-42FE-BF4F-F58D6193C0A2}" type="slidenum">
              <a:rPr lang="en-US" altLang="en-US"/>
              <a:pPr/>
              <a:t>‹#›</a:t>
            </a:fld>
            <a:endParaRPr lang="en-US" altLang="en-US"/>
          </a:p>
        </p:txBody>
      </p:sp>
    </p:spTree>
    <p:extLst>
      <p:ext uri="{BB962C8B-B14F-4D97-AF65-F5344CB8AC3E}">
        <p14:creationId xmlns="" xmlns:p14="http://schemas.microsoft.com/office/powerpoint/2010/main" val="35005784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lvl1pPr>
              <a:defRPr/>
            </a:lvl1pPr>
          </a:lstStyle>
          <a:p>
            <a:pPr>
              <a:defRPr/>
            </a:pPr>
            <a:fld id="{5A45375A-6EB1-4D25-A511-C497F138B9D4}" type="datetimeFigureOut">
              <a:rPr lang="en-US"/>
              <a:pPr>
                <a:defRPr/>
              </a:pPr>
              <a:t>08-Feb-22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F1533192-C658-4342-9730-026864829409}" type="slidenum">
              <a:rPr lang="en-US" altLang="en-US"/>
              <a:pPr/>
              <a:t>‹#›</a:t>
            </a:fld>
            <a:endParaRPr lang="en-US" altLang="en-US"/>
          </a:p>
        </p:txBody>
      </p:sp>
    </p:spTree>
    <p:extLst>
      <p:ext uri="{BB962C8B-B14F-4D97-AF65-F5344CB8AC3E}">
        <p14:creationId xmlns="" xmlns:p14="http://schemas.microsoft.com/office/powerpoint/2010/main" val="35151920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lvl1pPr>
              <a:defRPr/>
            </a:lvl1pPr>
          </a:lstStyle>
          <a:p>
            <a:pPr>
              <a:defRPr/>
            </a:pPr>
            <a:fld id="{E2A17E9E-00C3-483A-84B6-A772484E3E59}" type="datetimeFigureOut">
              <a:rPr lang="en-US"/>
              <a:pPr>
                <a:defRPr/>
              </a:pPr>
              <a:t>08-Feb-22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BB3556D9-C8DC-489B-A34A-F16DBB71C917}" type="slidenum">
              <a:rPr lang="en-US" altLang="en-US"/>
              <a:pPr/>
              <a:t>‹#›</a:t>
            </a:fld>
            <a:endParaRPr lang="en-US" altLang="en-US"/>
          </a:p>
        </p:txBody>
      </p:sp>
    </p:spTree>
    <p:extLst>
      <p:ext uri="{BB962C8B-B14F-4D97-AF65-F5344CB8AC3E}">
        <p14:creationId xmlns="" xmlns:p14="http://schemas.microsoft.com/office/powerpoint/2010/main" val="2498348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ltLang="en-US"/>
          </a:p>
        </p:txBody>
      </p:sp>
      <p:sp>
        <p:nvSpPr>
          <p:cNvPr id="5" name="Footer Placeholder 4"/>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6" name="Slide Number Placeholder 5"/>
          <p:cNvSpPr>
            <a:spLocks noGrp="1"/>
          </p:cNvSpPr>
          <p:nvPr>
            <p:ph type="sldNum" sz="quarter" idx="12"/>
          </p:nvPr>
        </p:nvSpPr>
        <p:spPr/>
        <p:txBody>
          <a:bodyPr/>
          <a:lstStyle>
            <a:lvl1pPr>
              <a:defRPr/>
            </a:lvl1pPr>
          </a:lstStyle>
          <a:p>
            <a:fld id="{22148560-4BCC-4BE9-B5D6-92F0E3ADA08D}" type="slidenum">
              <a:rPr lang="en-US" altLang="en-US"/>
              <a:pPr/>
              <a:t>‹#›</a:t>
            </a:fld>
            <a:endParaRPr lang="en-US" altLang="en-US"/>
          </a:p>
        </p:txBody>
      </p:sp>
    </p:spTree>
    <p:extLst>
      <p:ext uri="{BB962C8B-B14F-4D97-AF65-F5344CB8AC3E}">
        <p14:creationId xmlns="" xmlns:p14="http://schemas.microsoft.com/office/powerpoint/2010/main" val="3616010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pPr>
              <a:defRPr/>
            </a:pPr>
            <a:endParaRPr lang="en-US" altLang="en-US"/>
          </a:p>
        </p:txBody>
      </p:sp>
      <p:sp>
        <p:nvSpPr>
          <p:cNvPr id="6" name="Footer Placeholder 5"/>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7" name="Slide Number Placeholder 6"/>
          <p:cNvSpPr>
            <a:spLocks noGrp="1"/>
          </p:cNvSpPr>
          <p:nvPr>
            <p:ph type="sldNum" sz="quarter" idx="12"/>
          </p:nvPr>
        </p:nvSpPr>
        <p:spPr/>
        <p:txBody>
          <a:bodyPr/>
          <a:lstStyle>
            <a:lvl1pPr>
              <a:defRPr/>
            </a:lvl1pPr>
          </a:lstStyle>
          <a:p>
            <a:fld id="{46E93651-5C57-4D80-B013-51A866112D7B}" type="slidenum">
              <a:rPr lang="en-US" altLang="en-US"/>
              <a:pPr/>
              <a:t>‹#›</a:t>
            </a:fld>
            <a:endParaRPr lang="en-US" altLang="en-US"/>
          </a:p>
        </p:txBody>
      </p:sp>
    </p:spTree>
    <p:extLst>
      <p:ext uri="{BB962C8B-B14F-4D97-AF65-F5344CB8AC3E}">
        <p14:creationId xmlns="" xmlns:p14="http://schemas.microsoft.com/office/powerpoint/2010/main" val="3824018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pPr>
              <a:defRPr/>
            </a:pPr>
            <a:endParaRPr lang="en-US" altLang="en-US"/>
          </a:p>
        </p:txBody>
      </p:sp>
      <p:sp>
        <p:nvSpPr>
          <p:cNvPr id="8" name="Footer Placeholder 7"/>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9" name="Slide Number Placeholder 8"/>
          <p:cNvSpPr>
            <a:spLocks noGrp="1"/>
          </p:cNvSpPr>
          <p:nvPr>
            <p:ph type="sldNum" sz="quarter" idx="12"/>
          </p:nvPr>
        </p:nvSpPr>
        <p:spPr/>
        <p:txBody>
          <a:bodyPr/>
          <a:lstStyle>
            <a:lvl1pPr>
              <a:defRPr/>
            </a:lvl1pPr>
          </a:lstStyle>
          <a:p>
            <a:fld id="{F4A10538-4DB6-48CA-8EFD-665491497C3B}" type="slidenum">
              <a:rPr lang="en-US" altLang="en-US"/>
              <a:pPr/>
              <a:t>‹#›</a:t>
            </a:fld>
            <a:endParaRPr lang="en-US" altLang="en-US"/>
          </a:p>
        </p:txBody>
      </p:sp>
    </p:spTree>
    <p:extLst>
      <p:ext uri="{BB962C8B-B14F-4D97-AF65-F5344CB8AC3E}">
        <p14:creationId xmlns="" xmlns:p14="http://schemas.microsoft.com/office/powerpoint/2010/main" val="2285722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pPr>
              <a:defRPr/>
            </a:pPr>
            <a:endParaRPr lang="en-US" altLang="en-US"/>
          </a:p>
        </p:txBody>
      </p:sp>
      <p:sp>
        <p:nvSpPr>
          <p:cNvPr id="4" name="Footer Placeholder 3"/>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5" name="Slide Number Placeholder 4"/>
          <p:cNvSpPr>
            <a:spLocks noGrp="1"/>
          </p:cNvSpPr>
          <p:nvPr>
            <p:ph type="sldNum" sz="quarter" idx="12"/>
          </p:nvPr>
        </p:nvSpPr>
        <p:spPr/>
        <p:txBody>
          <a:bodyPr/>
          <a:lstStyle>
            <a:lvl1pPr>
              <a:defRPr/>
            </a:lvl1pPr>
          </a:lstStyle>
          <a:p>
            <a:fld id="{BA5385D5-7FE4-45CB-9DF3-21A10551BAC6}" type="slidenum">
              <a:rPr lang="en-US" altLang="en-US"/>
              <a:pPr/>
              <a:t>‹#›</a:t>
            </a:fld>
            <a:endParaRPr lang="en-US" altLang="en-US"/>
          </a:p>
        </p:txBody>
      </p:sp>
    </p:spTree>
    <p:extLst>
      <p:ext uri="{BB962C8B-B14F-4D97-AF65-F5344CB8AC3E}">
        <p14:creationId xmlns="" xmlns:p14="http://schemas.microsoft.com/office/powerpoint/2010/main" val="2816561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endParaRPr lang="en-US" altLang="en-US"/>
          </a:p>
        </p:txBody>
      </p:sp>
      <p:sp>
        <p:nvSpPr>
          <p:cNvPr id="3" name="Footer Placeholder 2"/>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4" name="Slide Number Placeholder 3"/>
          <p:cNvSpPr>
            <a:spLocks noGrp="1"/>
          </p:cNvSpPr>
          <p:nvPr>
            <p:ph type="sldNum" sz="quarter" idx="12"/>
          </p:nvPr>
        </p:nvSpPr>
        <p:spPr/>
        <p:txBody>
          <a:bodyPr/>
          <a:lstStyle>
            <a:lvl1pPr>
              <a:defRPr/>
            </a:lvl1pPr>
          </a:lstStyle>
          <a:p>
            <a:fld id="{39D981D9-2054-4ACF-B05E-C579FDC65E4D}" type="slidenum">
              <a:rPr lang="en-US" altLang="en-US"/>
              <a:pPr/>
              <a:t>‹#›</a:t>
            </a:fld>
            <a:endParaRPr lang="en-US" altLang="en-US"/>
          </a:p>
        </p:txBody>
      </p:sp>
    </p:spTree>
    <p:extLst>
      <p:ext uri="{BB962C8B-B14F-4D97-AF65-F5344CB8AC3E}">
        <p14:creationId xmlns="" xmlns:p14="http://schemas.microsoft.com/office/powerpoint/2010/main" val="753629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pPr>
              <a:defRPr/>
            </a:pPr>
            <a:endParaRPr lang="en-US" altLang="en-US"/>
          </a:p>
        </p:txBody>
      </p:sp>
      <p:sp>
        <p:nvSpPr>
          <p:cNvPr id="6" name="Footer Placeholder 5"/>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7" name="Slide Number Placeholder 6"/>
          <p:cNvSpPr>
            <a:spLocks noGrp="1"/>
          </p:cNvSpPr>
          <p:nvPr>
            <p:ph type="sldNum" sz="quarter" idx="12"/>
          </p:nvPr>
        </p:nvSpPr>
        <p:spPr/>
        <p:txBody>
          <a:bodyPr/>
          <a:lstStyle>
            <a:lvl1pPr>
              <a:defRPr/>
            </a:lvl1pPr>
          </a:lstStyle>
          <a:p>
            <a:fld id="{37F589DC-48B5-47E1-9E02-375FCDA76CD0}" type="slidenum">
              <a:rPr lang="en-US" altLang="en-US"/>
              <a:pPr/>
              <a:t>‹#›</a:t>
            </a:fld>
            <a:endParaRPr lang="en-US" altLang="en-US"/>
          </a:p>
        </p:txBody>
      </p:sp>
    </p:spTree>
    <p:extLst>
      <p:ext uri="{BB962C8B-B14F-4D97-AF65-F5344CB8AC3E}">
        <p14:creationId xmlns="" xmlns:p14="http://schemas.microsoft.com/office/powerpoint/2010/main" val="3600864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pPr>
              <a:defRPr/>
            </a:pPr>
            <a:endParaRPr lang="en-US" altLang="en-US"/>
          </a:p>
        </p:txBody>
      </p:sp>
      <p:sp>
        <p:nvSpPr>
          <p:cNvPr id="6" name="Footer Placeholder 5"/>
          <p:cNvSpPr>
            <a:spLocks noGrp="1"/>
          </p:cNvSpPr>
          <p:nvPr>
            <p:ph type="ftr" sz="quarter" idx="11"/>
          </p:nvPr>
        </p:nvSpPr>
        <p:spPr/>
        <p:txBody>
          <a:bodyPr wrap="square" numCol="1" anchorCtr="0" compatLnSpc="1">
            <a:prstTxWarp prst="textNoShape">
              <a:avLst/>
            </a:prstTxWarp>
          </a:bodyPr>
          <a:lstStyle>
            <a:lvl1pPr>
              <a:defRPr>
                <a:solidFill>
                  <a:srgbClr val="898989"/>
                </a:solidFill>
                <a:ea typeface="MS PGothic" pitchFamily="34" charset="-128"/>
              </a:defRPr>
            </a:lvl1pPr>
          </a:lstStyle>
          <a:p>
            <a:pPr>
              <a:defRPr/>
            </a:pPr>
            <a:r>
              <a:rPr lang="en-US"/>
              <a:t>ram</a:t>
            </a:r>
          </a:p>
        </p:txBody>
      </p:sp>
      <p:sp>
        <p:nvSpPr>
          <p:cNvPr id="7" name="Slide Number Placeholder 6"/>
          <p:cNvSpPr>
            <a:spLocks noGrp="1"/>
          </p:cNvSpPr>
          <p:nvPr>
            <p:ph type="sldNum" sz="quarter" idx="12"/>
          </p:nvPr>
        </p:nvSpPr>
        <p:spPr/>
        <p:txBody>
          <a:bodyPr/>
          <a:lstStyle>
            <a:lvl1pPr>
              <a:defRPr/>
            </a:lvl1pPr>
          </a:lstStyle>
          <a:p>
            <a:fld id="{69C72325-4045-4547-97A3-056A00CAA33D}" type="slidenum">
              <a:rPr lang="en-US" altLang="en-US"/>
              <a:pPr/>
              <a:t>‹#›</a:t>
            </a:fld>
            <a:endParaRPr lang="en-US" altLang="en-US"/>
          </a:p>
        </p:txBody>
      </p:sp>
    </p:spTree>
    <p:extLst>
      <p:ext uri="{BB962C8B-B14F-4D97-AF65-F5344CB8AC3E}">
        <p14:creationId xmlns="" xmlns:p14="http://schemas.microsoft.com/office/powerpoint/2010/main" val="1359491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defRPr>
            </a:lvl1pPr>
          </a:lstStyle>
          <a:p>
            <a:pPr>
              <a:defRPr/>
            </a:pPr>
            <a:endParaRPr lang="en-US" alt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Times New Roman" pitchFamily="18" charset="0"/>
                <a:ea typeface="+mn-ea"/>
              </a:defRPr>
            </a:lvl1pPr>
          </a:lstStyle>
          <a:p>
            <a:pPr>
              <a:defRPr/>
            </a:pPr>
            <a:r>
              <a:rPr lang="en-US"/>
              <a:t>ram</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9037AE45-CD00-4888-9C6A-187D7ABFC153}"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7962" r:id="rId1"/>
    <p:sldLayoutId id="2147487963" r:id="rId2"/>
    <p:sldLayoutId id="2147487964" r:id="rId3"/>
    <p:sldLayoutId id="2147487965" r:id="rId4"/>
    <p:sldLayoutId id="2147487966" r:id="rId5"/>
    <p:sldLayoutId id="2147487967" r:id="rId6"/>
    <p:sldLayoutId id="2147487968" r:id="rId7"/>
    <p:sldLayoutId id="2147487969" r:id="rId8"/>
    <p:sldLayoutId id="2147487970" r:id="rId9"/>
    <p:sldLayoutId id="2147487971" r:id="rId10"/>
    <p:sldLayoutId id="2147487972" r:id="rId11"/>
  </p:sldLayoutIdLst>
  <p:hf hdr="0"/>
  <p:txStyles>
    <p:titleStyle>
      <a:lvl1pPr algn="ctr" rtl="0" eaLnBrk="1" fontAlgn="base" hangingPunct="1">
        <a:spcBef>
          <a:spcPct val="0"/>
        </a:spcBef>
        <a:spcAft>
          <a:spcPct val="0"/>
        </a:spcAft>
        <a:defRPr sz="4400" kern="1200">
          <a:solidFill>
            <a:schemeClr val="tx1"/>
          </a:solidFill>
          <a:latin typeface="+mj-lt"/>
          <a:ea typeface="MS PGothic" pitchFamily="34" charset="-128"/>
          <a:cs typeface="+mj-cs"/>
        </a:defRPr>
      </a:lvl1pPr>
      <a:lvl2pPr algn="ctr" rtl="0" eaLnBrk="1" fontAlgn="base" hangingPunct="1">
        <a:spcBef>
          <a:spcPct val="0"/>
        </a:spcBef>
        <a:spcAft>
          <a:spcPct val="0"/>
        </a:spcAft>
        <a:defRPr sz="4400">
          <a:solidFill>
            <a:schemeClr val="tx1"/>
          </a:solidFill>
          <a:latin typeface="Calibri" pitchFamily="34" charset="0"/>
          <a:ea typeface="MS PGothic" pitchFamily="34" charset="-128"/>
        </a:defRPr>
      </a:lvl2pPr>
      <a:lvl3pPr algn="ctr" rtl="0" eaLnBrk="1" fontAlgn="base" hangingPunct="1">
        <a:spcBef>
          <a:spcPct val="0"/>
        </a:spcBef>
        <a:spcAft>
          <a:spcPct val="0"/>
        </a:spcAft>
        <a:defRPr sz="4400">
          <a:solidFill>
            <a:schemeClr val="tx1"/>
          </a:solidFill>
          <a:latin typeface="Calibri" pitchFamily="34" charset="0"/>
          <a:ea typeface="MS PGothic" pitchFamily="34" charset="-128"/>
        </a:defRPr>
      </a:lvl3pPr>
      <a:lvl4pPr algn="ctr" rtl="0" eaLnBrk="1" fontAlgn="base" hangingPunct="1">
        <a:spcBef>
          <a:spcPct val="0"/>
        </a:spcBef>
        <a:spcAft>
          <a:spcPct val="0"/>
        </a:spcAft>
        <a:defRPr sz="4400">
          <a:solidFill>
            <a:schemeClr val="tx1"/>
          </a:solidFill>
          <a:latin typeface="Calibri" pitchFamily="34" charset="0"/>
          <a:ea typeface="MS PGothic" pitchFamily="34" charset="-128"/>
        </a:defRPr>
      </a:lvl4pPr>
      <a:lvl5pPr algn="ctr" rtl="0" eaLnBrk="1" fontAlgn="base" hangingPunct="1">
        <a:spcBef>
          <a:spcPct val="0"/>
        </a:spcBef>
        <a:spcAft>
          <a:spcPct val="0"/>
        </a:spcAft>
        <a:defRPr sz="4400">
          <a:solidFill>
            <a:schemeClr val="tx1"/>
          </a:solidFill>
          <a:latin typeface="Calibri" pitchFamily="34" charset="0"/>
          <a:ea typeface="MS PGothic" pitchFamily="34" charset="-128"/>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S PGothic" pitchFamily="34" charset="-128"/>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S PGothic" pitchFamily="34" charset="-128"/>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S PGothic" pitchFamily="34" charset="-128"/>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itchFamily="34" charset="-128"/>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S PGothic" pitchFamily="34"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Title Placeholder 1"/>
          <p:cNvSpPr>
            <a:spLocks noGrp="1" noChangeArrowheads="1"/>
          </p:cNvSpPr>
          <p:nvPr>
            <p:ph type="title"/>
          </p:nvPr>
        </p:nvSpPr>
        <p:spPr bwMode="auto">
          <a:xfrm>
            <a:off x="628650" y="365125"/>
            <a:ext cx="7886700"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IN" altLang="en-US"/>
          </a:p>
        </p:txBody>
      </p:sp>
      <p:sp>
        <p:nvSpPr>
          <p:cNvPr id="2051" name="Text Placeholder 2"/>
          <p:cNvSpPr>
            <a:spLocks noGrp="1" noChangeArrowheads="1"/>
          </p:cNvSpPr>
          <p:nvPr>
            <p:ph type="body" idx="1"/>
          </p:nvPr>
        </p:nvSpPr>
        <p:spPr bwMode="auto">
          <a:xfrm>
            <a:off x="628650" y="1825625"/>
            <a:ext cx="7886700" cy="435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IN" alt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en-US" alt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r>
              <a:rPr lang="en-US"/>
              <a:t>ram</a:t>
            </a: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a:defRPr sz="900">
                <a:solidFill>
                  <a:srgbClr val="898989"/>
                </a:solidFill>
              </a:defRPr>
            </a:lvl1pPr>
          </a:lstStyle>
          <a:p>
            <a:fld id="{07E7EE05-A4AD-48EA-A4C4-84BD129873B2}" type="slidenum">
              <a:rPr lang="en-US" altLang="en-US"/>
              <a:pPr/>
              <a:t>‹#›</a:t>
            </a:fld>
            <a:endParaRPr lang="en-US" altLang="en-US"/>
          </a:p>
        </p:txBody>
      </p:sp>
      <p:sp>
        <p:nvSpPr>
          <p:cNvPr id="7" name="TextBox 9"/>
          <p:cNvSpPr txBox="1">
            <a:spLocks noChangeArrowheads="1"/>
          </p:cNvSpPr>
          <p:nvPr userDrawn="1"/>
        </p:nvSpPr>
        <p:spPr bwMode="auto">
          <a:xfrm>
            <a:off x="3286125" y="0"/>
            <a:ext cx="5857875" cy="369888"/>
          </a:xfrm>
          <a:prstGeom prst="rect">
            <a:avLst/>
          </a:prstGeom>
          <a:noFill/>
          <a:ln>
            <a:noFill/>
          </a:ln>
        </p:spPr>
        <p:txBody>
          <a:bodyPr>
            <a:spAutoFit/>
          </a:bodyPr>
          <a:lstStyle>
            <a:lvl1pPr>
              <a:defRPr sz="2400" b="1">
                <a:solidFill>
                  <a:schemeClr val="tx1"/>
                </a:solidFill>
                <a:latin typeface="Times New Roman" pitchFamily="18" charset="0"/>
                <a:ea typeface="MS PGothic" pitchFamily="34" charset="-128"/>
              </a:defRPr>
            </a:lvl1pPr>
            <a:lvl2pPr marL="742950" indent="-285750">
              <a:defRPr sz="2400" b="1">
                <a:solidFill>
                  <a:schemeClr val="tx1"/>
                </a:solidFill>
                <a:latin typeface="Times New Roman" pitchFamily="18" charset="0"/>
                <a:ea typeface="MS PGothic" pitchFamily="34" charset="-128"/>
              </a:defRPr>
            </a:lvl2pPr>
            <a:lvl3pPr marL="1143000" indent="-228600">
              <a:defRPr sz="2400" b="1">
                <a:solidFill>
                  <a:schemeClr val="tx1"/>
                </a:solidFill>
                <a:latin typeface="Times New Roman" pitchFamily="18" charset="0"/>
                <a:ea typeface="MS PGothic" pitchFamily="34" charset="-128"/>
              </a:defRPr>
            </a:lvl3pPr>
            <a:lvl4pPr marL="1600200" indent="-228600">
              <a:defRPr sz="2400" b="1">
                <a:solidFill>
                  <a:schemeClr val="tx1"/>
                </a:solidFill>
                <a:latin typeface="Times New Roman" pitchFamily="18" charset="0"/>
                <a:ea typeface="MS PGothic" pitchFamily="34" charset="-128"/>
              </a:defRPr>
            </a:lvl4pPr>
            <a:lvl5pPr marL="2057400" indent="-228600">
              <a:defRPr sz="2400" b="1">
                <a:solidFill>
                  <a:schemeClr val="tx1"/>
                </a:solidFill>
                <a:latin typeface="Times New Roman" pitchFamily="18" charset="0"/>
                <a:ea typeface="MS PGothic" pitchFamily="34" charset="-128"/>
              </a:defRPr>
            </a:lvl5pPr>
            <a:lvl6pPr marL="25146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6pPr>
            <a:lvl7pPr marL="29718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7pPr>
            <a:lvl8pPr marL="34290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8pPr>
            <a:lvl9pPr marL="3886200" indent="-228600" eaLnBrk="0" fontAlgn="base" hangingPunct="0">
              <a:spcBef>
                <a:spcPct val="0"/>
              </a:spcBef>
              <a:spcAft>
                <a:spcPct val="0"/>
              </a:spcAft>
              <a:defRPr sz="2400" b="1">
                <a:solidFill>
                  <a:schemeClr val="tx1"/>
                </a:solidFill>
                <a:latin typeface="Times New Roman" pitchFamily="18" charset="0"/>
                <a:ea typeface="MS PGothic" pitchFamily="34" charset="-128"/>
              </a:defRPr>
            </a:lvl9pPr>
          </a:lstStyle>
          <a:p>
            <a:pPr>
              <a:defRPr/>
            </a:pPr>
            <a:r>
              <a:rPr lang="en-US" altLang="en-US" sz="1800" i="1" dirty="0" err="1"/>
              <a:t>Madan</a:t>
            </a:r>
            <a:r>
              <a:rPr lang="en-US" altLang="en-US" sz="1800" i="1" dirty="0"/>
              <a:t> Mohan </a:t>
            </a:r>
            <a:r>
              <a:rPr lang="en-US" altLang="en-US" sz="1800" i="1" dirty="0" err="1"/>
              <a:t>Malaviya</a:t>
            </a:r>
            <a:r>
              <a:rPr lang="en-US" altLang="en-US" sz="1800" i="1" dirty="0"/>
              <a:t> Univ. of Technology, Gorakhpur</a:t>
            </a:r>
          </a:p>
        </p:txBody>
      </p:sp>
      <p:cxnSp>
        <p:nvCxnSpPr>
          <p:cNvPr id="2056" name="Straight Connector 8"/>
          <p:cNvCxnSpPr>
            <a:cxnSpLocks noChangeShapeType="1"/>
          </p:cNvCxnSpPr>
          <p:nvPr userDrawn="1"/>
        </p:nvCxnSpPr>
        <p:spPr bwMode="auto">
          <a:xfrm>
            <a:off x="857250" y="357188"/>
            <a:ext cx="8143875" cy="1587"/>
          </a:xfrm>
          <a:prstGeom prst="line">
            <a:avLst/>
          </a:prstGeom>
          <a:noFill/>
          <a:ln w="9525">
            <a:solidFill>
              <a:srgbClr val="C00000"/>
            </a:solidFill>
            <a:round/>
            <a:headEnd/>
            <a:tailEnd/>
          </a:ln>
          <a:extLst>
            <a:ext uri="{909E8E84-426E-40DD-AFC4-6F175D3DCCD1}">
              <a14:hiddenFill xmlns="" xmlns:a14="http://schemas.microsoft.com/office/drawing/2010/main">
                <a:noFill/>
              </a14:hiddenFill>
            </a:ext>
          </a:extLst>
        </p:spPr>
      </p:cxnSp>
      <p:cxnSp>
        <p:nvCxnSpPr>
          <p:cNvPr id="2057" name="Straight Connector 11"/>
          <p:cNvCxnSpPr>
            <a:cxnSpLocks noChangeShapeType="1"/>
          </p:cNvCxnSpPr>
          <p:nvPr userDrawn="1"/>
        </p:nvCxnSpPr>
        <p:spPr bwMode="auto">
          <a:xfrm>
            <a:off x="0" y="6357938"/>
            <a:ext cx="9144000" cy="1587"/>
          </a:xfrm>
          <a:prstGeom prst="line">
            <a:avLst/>
          </a:prstGeom>
          <a:noFill/>
          <a:ln w="9525">
            <a:solidFill>
              <a:srgbClr val="00B050"/>
            </a:solidFill>
            <a:round/>
            <a:headEnd/>
            <a:tailEnd/>
          </a:ln>
          <a:extLst>
            <a:ext uri="{909E8E84-426E-40DD-AFC4-6F175D3DCCD1}">
              <a14:hiddenFill xmlns="" xmlns:a14="http://schemas.microsoft.com/office/drawing/2010/main">
                <a:noFill/>
              </a14:hiddenFill>
            </a:ext>
          </a:extLst>
        </p:spPr>
      </p:cxnSp>
      <p:pic>
        <p:nvPicPr>
          <p:cNvPr id="2058" name="Picture 1"/>
          <p:cNvPicPr>
            <a:picLocks noChangeAspect="1"/>
          </p:cNvPicPr>
          <p:nvPr userDrawn="1"/>
        </p:nvPicPr>
        <p:blipFill>
          <a:blip r:embed="rId13">
            <a:extLst>
              <a:ext uri="{28A0092B-C50C-407E-A947-70E740481C1C}">
                <a14:useLocalDpi xmlns="" xmlns:a14="http://schemas.microsoft.com/office/drawing/2010/main" val="0"/>
              </a:ext>
            </a:extLst>
          </a:blip>
          <a:srcRect/>
          <a:stretch>
            <a:fillRect/>
          </a:stretch>
        </p:blipFill>
        <p:spPr bwMode="auto">
          <a:xfrm>
            <a:off x="0" y="-30163"/>
            <a:ext cx="900113" cy="103822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7973" r:id="rId1"/>
    <p:sldLayoutId id="2147487974" r:id="rId2"/>
    <p:sldLayoutId id="2147487975" r:id="rId3"/>
    <p:sldLayoutId id="2147487976" r:id="rId4"/>
    <p:sldLayoutId id="2147487977" r:id="rId5"/>
    <p:sldLayoutId id="2147487978" r:id="rId6"/>
    <p:sldLayoutId id="2147487979" r:id="rId7"/>
    <p:sldLayoutId id="2147487980" r:id="rId8"/>
    <p:sldLayoutId id="2147487981" r:id="rId9"/>
    <p:sldLayoutId id="2147487982" r:id="rId10"/>
    <p:sldLayoutId id="2147487983" r:id="rId11"/>
  </p:sldLayoutIdLst>
  <p:hf hdr="0"/>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hyperlink" Target="https://www.lenntech.com/water-softener.htm" TargetMode="External"/><Relationship Id="rId2" Type="http://schemas.openxmlformats.org/officeDocument/2006/relationships/hyperlink" Target="https://www.lenntech.com/Periodic-chart-elements/Ca-en.htm" TargetMode="External"/><Relationship Id="rId1" Type="http://schemas.openxmlformats.org/officeDocument/2006/relationships/slideLayout" Target="../slideLayouts/slideLayout13.xml"/><Relationship Id="rId4" Type="http://schemas.openxmlformats.org/officeDocument/2006/relationships/hyperlink" Target="https://www.lenntech.com/WHO's-drinking-water-standards.htm"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s://www.lenntech.com/Periodic-chart-elements/Mg-en.htm" TargetMode="Externa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hyperlink" Target="https://www.lenntech.com/Periodic-chart-elements/Na-en.htm" TargetMode="Externa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nntech.com/Periodic-chart-elements/Cu-en.htm" TargetMode="External"/><Relationship Id="rId2" Type="http://schemas.openxmlformats.org/officeDocument/2006/relationships/hyperlink" Target="https://www.lenntech.com/Periodic-chart-elements/Cr-en.htm" TargetMode="External"/><Relationship Id="rId1" Type="http://schemas.openxmlformats.org/officeDocument/2006/relationships/slideLayout" Target="../slideLayouts/slideLayout13.xml"/><Relationship Id="rId4" Type="http://schemas.openxmlformats.org/officeDocument/2006/relationships/hyperlink" Target="https://www.lenntech.com/Periodic-chart-elements/Fe-en.htm"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www.lenntech.com/aquatic/detergents.htm" TargetMode="External"/><Relationship Id="rId2" Type="http://schemas.openxmlformats.org/officeDocument/2006/relationships/hyperlink" Target="https://www.lenntech.com/Periodic-chart-elements/F-en.htm" TargetMode="External"/><Relationship Id="rId1" Type="http://schemas.openxmlformats.org/officeDocument/2006/relationships/slideLayout" Target="../slideLayouts/slideLayout13.xml"/><Relationship Id="rId5" Type="http://schemas.openxmlformats.org/officeDocument/2006/relationships/hyperlink" Target="https://www.lenntech.com/acid-deposition.htm" TargetMode="External"/><Relationship Id="rId4" Type="http://schemas.openxmlformats.org/officeDocument/2006/relationships/hyperlink" Target="https://www.lenntech.com/italiano/solfati.htm"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lenntech.com/italiano/nitrito.htm" TargetMode="External"/><Relationship Id="rId2" Type="http://schemas.openxmlformats.org/officeDocument/2006/relationships/hyperlink" Target="https://www.lenntech.com/italiano/nitrato.htm" TargetMode="Externa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hyperlink" Target="https://www.lenntech.com/Periodic-chart-elements/Al-en.htm" TargetMode="Externa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hyperlink" Target="https://www.lenntech.com/Periodic-chart-elements/Pb-en.htm"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hyperlink" Target="http://www.legislation.gov.uk/ukpga/1990/43/contents" TargetMode="External"/><Relationship Id="rId2" Type="http://schemas.openxmlformats.org/officeDocument/2006/relationships/hyperlink" Target="https://www.buschsystems.com/resource-center/knowledgeBase/glossary/what-is-household-waste" TargetMode="Externa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hyperlink" Target="https://www.cheaperwaste.co.uk/blog/business-recycling-the-ultimate-2020-guide/" TargetMode="Externa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hyperlink" Target="https://www.cheaperwaste.co.uk/blog/commercial-waste-collection-everything-you-need-to-know/" TargetMode="Externa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hyperlink" Target="http://www.legislation.gov.uk/ukpga/1990/43/section/34" TargetMode="External"/><Relationship Id="rId2" Type="http://schemas.openxmlformats.org/officeDocument/2006/relationships/hyperlink" Target="https://www.gov.uk/government/publications/waste-duty-of-care-code-of-practice" TargetMode="Externa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43000" y="838200"/>
            <a:ext cx="7086600" cy="461665"/>
          </a:xfrm>
          <a:prstGeom prst="rect">
            <a:avLst/>
          </a:prstGeom>
        </p:spPr>
        <p:txBody>
          <a:bodyPr wrap="square">
            <a:spAutoFit/>
          </a:bodyPr>
          <a:lstStyle/>
          <a:p>
            <a:r>
              <a:rPr lang="en-US" dirty="0" smtClean="0"/>
              <a:t>Physical and chemical Characteristics of Water</a:t>
            </a:r>
            <a:endParaRPr lang="en-US" dirty="0"/>
          </a:p>
        </p:txBody>
      </p:sp>
      <p:sp>
        <p:nvSpPr>
          <p:cNvPr id="5" name="Rectangle 4"/>
          <p:cNvSpPr/>
          <p:nvPr/>
        </p:nvSpPr>
        <p:spPr>
          <a:xfrm>
            <a:off x="609600" y="1166843"/>
            <a:ext cx="8153400" cy="2677656"/>
          </a:xfrm>
          <a:prstGeom prst="rect">
            <a:avLst/>
          </a:prstGeom>
        </p:spPr>
        <p:txBody>
          <a:bodyPr wrap="square">
            <a:spAutoFit/>
          </a:bodyPr>
          <a:lstStyle/>
          <a:p>
            <a:pPr lvl="0" algn="just" eaLnBrk="1" hangingPunct="1"/>
            <a:r>
              <a:rPr lang="en-US" dirty="0" smtClean="0">
                <a:solidFill>
                  <a:srgbClr val="272930"/>
                </a:solidFill>
                <a:ea typeface="Times New Roman" pitchFamily="18" charset="0"/>
                <a:cs typeface="Times New Roman" pitchFamily="18" charset="0"/>
              </a:rPr>
              <a:t> </a:t>
            </a:r>
            <a:r>
              <a:rPr lang="en-US" dirty="0" smtClean="0">
                <a:ea typeface="Times New Roman" pitchFamily="18" charset="0"/>
                <a:cs typeface="Times New Roman" pitchFamily="18" charset="0"/>
              </a:rPr>
              <a:t>Turbidity of Water</a:t>
            </a:r>
          </a:p>
          <a:p>
            <a:pPr lvl="0" algn="just"/>
            <a:r>
              <a:rPr lang="en-US" b="0" dirty="0" smtClean="0">
                <a:ea typeface="Calibri" pitchFamily="34" charset="0"/>
                <a:cs typeface="Times New Roman" pitchFamily="18" charset="0"/>
              </a:rPr>
              <a:t>The turbidity is measured by a turbidity rod or by a turbidity meter with optical observations and is expressed as the amount of suspended matter in mg/l or parts per million (</a:t>
            </a:r>
            <a:r>
              <a:rPr lang="en-US" b="0" dirty="0" err="1" smtClean="0">
                <a:ea typeface="Calibri" pitchFamily="34" charset="0"/>
                <a:cs typeface="Times New Roman" pitchFamily="18" charset="0"/>
              </a:rPr>
              <a:t>ppm</a:t>
            </a:r>
            <a:r>
              <a:rPr lang="en-US" b="0" dirty="0" smtClean="0">
                <a:ea typeface="Calibri" pitchFamily="34" charset="0"/>
                <a:cs typeface="Times New Roman" pitchFamily="18" charset="0"/>
              </a:rPr>
              <a:t>). For water, </a:t>
            </a:r>
            <a:r>
              <a:rPr lang="en-US" b="0" dirty="0" err="1" smtClean="0">
                <a:ea typeface="Calibri" pitchFamily="34" charset="0"/>
                <a:cs typeface="Times New Roman" pitchFamily="18" charset="0"/>
              </a:rPr>
              <a:t>ppm</a:t>
            </a:r>
            <a:r>
              <a:rPr lang="en-US" b="0" dirty="0" smtClean="0">
                <a:ea typeface="Calibri" pitchFamily="34" charset="0"/>
                <a:cs typeface="Times New Roman" pitchFamily="18" charset="0"/>
              </a:rPr>
              <a:t> and mg/l are approximately equal. The standard unit is that which is produced by one milligram of finely divided silica (fuller’s earth) in one liter of distilled water.</a:t>
            </a:r>
            <a:endParaRPr lang="en-US" b="0" dirty="0" smtClean="0">
              <a:cs typeface="Times New Roman" pitchFamily="18" charset="0"/>
            </a:endParaRPr>
          </a:p>
        </p:txBody>
      </p:sp>
      <p:sp>
        <p:nvSpPr>
          <p:cNvPr id="6" name="Rectangle 5"/>
          <p:cNvSpPr/>
          <p:nvPr/>
        </p:nvSpPr>
        <p:spPr>
          <a:xfrm>
            <a:off x="609600" y="3810000"/>
            <a:ext cx="8077200" cy="2308324"/>
          </a:xfrm>
          <a:prstGeom prst="rect">
            <a:avLst/>
          </a:prstGeom>
        </p:spPr>
        <p:txBody>
          <a:bodyPr wrap="square">
            <a:spAutoFit/>
          </a:bodyPr>
          <a:lstStyle/>
          <a:p>
            <a:pPr lvl="0" eaLnBrk="1" hangingPunct="1"/>
            <a:r>
              <a:rPr lang="en-US" i="1" dirty="0" smtClean="0">
                <a:ea typeface="Times New Roman" pitchFamily="18" charset="0"/>
                <a:cs typeface="Times New Roman" pitchFamily="18" charset="0"/>
              </a:rPr>
              <a:t>Turbidity Meters</a:t>
            </a:r>
          </a:p>
          <a:p>
            <a:pPr lvl="0" algn="just"/>
            <a:r>
              <a:rPr lang="en-US" dirty="0" smtClean="0">
                <a:ea typeface="Times New Roman" pitchFamily="18" charset="0"/>
                <a:cs typeface="Times New Roman" pitchFamily="18" charset="0"/>
              </a:rPr>
              <a:t>Turbidity Rod:</a:t>
            </a:r>
            <a:r>
              <a:rPr lang="en-US" b="0" dirty="0" smtClean="0">
                <a:ea typeface="Times New Roman" pitchFamily="18" charset="0"/>
                <a:cs typeface="Times New Roman" pitchFamily="18" charset="0"/>
              </a:rPr>
              <a:t> The turbidity can be easily measured in the field with the help of a turbidity rod. It consists of an </a:t>
            </a:r>
            <a:r>
              <a:rPr lang="en-US" b="0" dirty="0" err="1" smtClean="0">
                <a:ea typeface="Times New Roman" pitchFamily="18" charset="0"/>
                <a:cs typeface="Times New Roman" pitchFamily="18" charset="0"/>
              </a:rPr>
              <a:t>aluminium</a:t>
            </a:r>
            <a:r>
              <a:rPr lang="en-US" b="0" dirty="0" smtClean="0">
                <a:ea typeface="Times New Roman" pitchFamily="18" charset="0"/>
                <a:cs typeface="Times New Roman" pitchFamily="18" charset="0"/>
              </a:rPr>
              <a:t> rod which is graduated as to give turbidity directly in silica units (mg/l) </a:t>
            </a:r>
            <a:r>
              <a:rPr lang="en-US" b="0" dirty="0" err="1" smtClean="0">
                <a:ea typeface="Times New Roman" pitchFamily="18" charset="0"/>
                <a:cs typeface="Times New Roman" pitchFamily="18" charset="0"/>
              </a:rPr>
              <a:t>Turbidimeter</a:t>
            </a:r>
            <a:r>
              <a:rPr lang="en-US" b="0" dirty="0" smtClean="0">
                <a:ea typeface="Times New Roman" pitchFamily="18" charset="0"/>
                <a:cs typeface="Times New Roman" pitchFamily="18" charset="0"/>
              </a:rPr>
              <a:t>.</a:t>
            </a:r>
            <a:r>
              <a:rPr lang="en-US" b="0" dirty="0" smtClean="0">
                <a:cs typeface="Times New Roman" pitchFamily="18" charset="0"/>
              </a:rPr>
              <a:t> </a:t>
            </a:r>
            <a:r>
              <a:rPr lang="en-US" b="0" dirty="0" smtClean="0"/>
              <a:t>The turbidity can be easily measured in the laboratory with the help of a instruments called turbidity meter. </a:t>
            </a:r>
            <a:endParaRPr lang="en-US" b="0" dirty="0" smtClean="0">
              <a:cs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B1B851C7-F0CF-4D9C-96FF-DABDB0B7CD5B}"/>
              </a:ext>
            </a:extLst>
          </p:cNvPr>
          <p:cNvSpPr>
            <a:spLocks noGrp="1"/>
          </p:cNvSpPr>
          <p:nvPr>
            <p:ph type="dt" sz="half" idx="10"/>
          </p:nvPr>
        </p:nvSpPr>
        <p:spPr/>
        <p:txBody>
          <a:bodyPr/>
          <a:lstStyle/>
          <a:p>
            <a:pPr>
              <a:defRPr/>
            </a:pPr>
            <a:fld id="{72AA06D5-42A6-45C5-ACC2-51E9853B9D7B}"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CBD1DAED-81A4-45CB-8E2B-5CE672D4DD70}"/>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44C770B6-8551-43DE-AACD-51129DE7D9AA}"/>
              </a:ext>
            </a:extLst>
          </p:cNvPr>
          <p:cNvSpPr>
            <a:spLocks noGrp="1"/>
          </p:cNvSpPr>
          <p:nvPr>
            <p:ph type="sldNum" sz="quarter" idx="12"/>
          </p:nvPr>
        </p:nvSpPr>
        <p:spPr/>
        <p:txBody>
          <a:bodyPr/>
          <a:lstStyle/>
          <a:p>
            <a:fld id="{7288D19C-C766-4A53-9BFF-A7850751D253}" type="slidenum">
              <a:rPr lang="en-US" altLang="en-US" smtClean="0"/>
              <a:pPr/>
              <a:t>10</a:t>
            </a:fld>
            <a:endParaRPr lang="en-US" altLang="en-US"/>
          </a:p>
        </p:txBody>
      </p:sp>
      <p:sp>
        <p:nvSpPr>
          <p:cNvPr id="7" name="Rectangle 6"/>
          <p:cNvSpPr/>
          <p:nvPr/>
        </p:nvSpPr>
        <p:spPr>
          <a:xfrm>
            <a:off x="533400" y="762000"/>
            <a:ext cx="8610600" cy="3416320"/>
          </a:xfrm>
          <a:prstGeom prst="rect">
            <a:avLst/>
          </a:prstGeom>
        </p:spPr>
        <p:txBody>
          <a:bodyPr wrap="square">
            <a:spAutoFit/>
          </a:bodyPr>
          <a:lstStyle/>
          <a:p>
            <a:pPr lvl="0" algn="just" eaLnBrk="1" hangingPunct="1"/>
            <a:r>
              <a:rPr lang="en-US" dirty="0" smtClean="0">
                <a:ea typeface="Times New Roman" pitchFamily="18" charset="0"/>
                <a:cs typeface="Times New Roman" pitchFamily="18" charset="0"/>
              </a:rPr>
              <a:t>Biological Oxygen Demand (BOD):</a:t>
            </a:r>
            <a:endParaRPr lang="en-US" b="0" dirty="0" smtClean="0">
              <a:ea typeface="Times New Roman" pitchFamily="18" charset="0"/>
              <a:cs typeface="Times New Roman" pitchFamily="18" charset="0"/>
            </a:endParaRPr>
          </a:p>
          <a:p>
            <a:pPr lvl="0" algn="just"/>
            <a:r>
              <a:rPr lang="en-US" b="0" dirty="0" smtClean="0">
                <a:ea typeface="Times New Roman" pitchFamily="18" charset="0"/>
                <a:cs typeface="Times New Roman" pitchFamily="18" charset="0"/>
              </a:rPr>
              <a:t>The extent of organic matter present in water sample can be estimated by supplying oxygen to this sample and finding the oxygen consumed by the organic matter which is decompose by </a:t>
            </a:r>
            <a:r>
              <a:rPr lang="en-US" b="0" dirty="0" err="1" smtClean="0">
                <a:ea typeface="Times New Roman" pitchFamily="18" charset="0"/>
                <a:cs typeface="Times New Roman" pitchFamily="18" charset="0"/>
              </a:rPr>
              <a:t>miroorganim</a:t>
            </a:r>
            <a:r>
              <a:rPr lang="en-US" b="0" dirty="0" smtClean="0">
                <a:ea typeface="Times New Roman" pitchFamily="18" charset="0"/>
                <a:cs typeface="Times New Roman" pitchFamily="18" charset="0"/>
              </a:rPr>
              <a:t> present in water. This oxygen demand is known as Biological oxygen demand (BOD). It is not practically possible to determine ultimate oxygen demand. Hence, BOD of water during the first five days at 20 </a:t>
            </a:r>
            <a:r>
              <a:rPr lang="en-US" b="0" baseline="30000" dirty="0" smtClean="0">
                <a:ea typeface="Times New Roman" pitchFamily="18" charset="0"/>
                <a:cs typeface="Times New Roman" pitchFamily="18" charset="0"/>
              </a:rPr>
              <a:t>0</a:t>
            </a:r>
            <a:r>
              <a:rPr lang="en-US" b="0" dirty="0" smtClean="0">
                <a:ea typeface="Times New Roman" pitchFamily="18" charset="0"/>
                <a:cs typeface="Times New Roman" pitchFamily="18" charset="0"/>
              </a:rPr>
              <a:t>C is generally taken as the standard demand. </a:t>
            </a:r>
            <a:r>
              <a:rPr lang="en-US" b="0" dirty="0" smtClean="0">
                <a:cs typeface="Times New Roman" pitchFamily="18" charset="0"/>
              </a:rPr>
              <a:t> </a:t>
            </a:r>
          </a:p>
        </p:txBody>
      </p:sp>
      <p:sp>
        <p:nvSpPr>
          <p:cNvPr id="8" name="Rectangle 7"/>
          <p:cNvSpPr/>
          <p:nvPr/>
        </p:nvSpPr>
        <p:spPr>
          <a:xfrm>
            <a:off x="685800" y="4191000"/>
            <a:ext cx="8077200" cy="830997"/>
          </a:xfrm>
          <a:prstGeom prst="rect">
            <a:avLst/>
          </a:prstGeom>
        </p:spPr>
        <p:txBody>
          <a:bodyPr wrap="square">
            <a:spAutoFit/>
          </a:bodyPr>
          <a:lstStyle/>
          <a:p>
            <a:pPr lvl="0" eaLnBrk="1" hangingPunct="1"/>
            <a:r>
              <a:rPr lang="en-US" b="0" dirty="0" smtClean="0">
                <a:ea typeface="Times New Roman" pitchFamily="18" charset="0"/>
                <a:cs typeface="Times New Roman" pitchFamily="18" charset="0"/>
              </a:rPr>
              <a:t>Loss of oxygen in mg/l x dilution factor. The BOD of safe drinking water must be nil.</a:t>
            </a:r>
            <a:endParaRPr lang="en-US" b="0" dirty="0" smtClean="0">
              <a:cs typeface="Times New Roman" pitchFamily="18" charset="0"/>
            </a:endParaRPr>
          </a:p>
        </p:txBody>
      </p:sp>
    </p:spTree>
    <p:extLst>
      <p:ext uri="{BB962C8B-B14F-4D97-AF65-F5344CB8AC3E}">
        <p14:creationId xmlns="" xmlns:p14="http://schemas.microsoft.com/office/powerpoint/2010/main" val="3304043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AA15F11E-E06B-4465-9A38-BA9D0C21101A}" type="datetime1">
              <a:rPr lang="en-US" smtClean="0"/>
              <a:pPr>
                <a:defRPr/>
              </a:pPr>
              <a:t>08-Feb-22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7288D19C-C766-4A53-9BFF-A7850751D253}" type="slidenum">
              <a:rPr lang="en-US" altLang="en-US" smtClean="0"/>
              <a:pPr/>
              <a:t>11</a:t>
            </a:fld>
            <a:endParaRPr lang="en-US" altLang="en-US"/>
          </a:p>
        </p:txBody>
      </p:sp>
      <p:sp>
        <p:nvSpPr>
          <p:cNvPr id="7" name="Rectangle 6"/>
          <p:cNvSpPr/>
          <p:nvPr/>
        </p:nvSpPr>
        <p:spPr>
          <a:xfrm>
            <a:off x="3352800" y="762000"/>
            <a:ext cx="1978427" cy="461665"/>
          </a:xfrm>
          <a:prstGeom prst="rect">
            <a:avLst/>
          </a:prstGeom>
        </p:spPr>
        <p:txBody>
          <a:bodyPr wrap="none">
            <a:spAutoFit/>
          </a:bodyPr>
          <a:lstStyle/>
          <a:p>
            <a:r>
              <a:rPr lang="en-US" dirty="0" smtClean="0"/>
              <a:t>Mineral salts </a:t>
            </a:r>
            <a:endParaRPr lang="en-US" dirty="0"/>
          </a:p>
        </p:txBody>
      </p:sp>
      <p:sp>
        <p:nvSpPr>
          <p:cNvPr id="8" name="Rectangle 7"/>
          <p:cNvSpPr/>
          <p:nvPr/>
        </p:nvSpPr>
        <p:spPr>
          <a:xfrm>
            <a:off x="533400" y="1225689"/>
            <a:ext cx="8153400" cy="5632311"/>
          </a:xfrm>
          <a:prstGeom prst="rect">
            <a:avLst/>
          </a:prstGeom>
        </p:spPr>
        <p:txBody>
          <a:bodyPr wrap="square">
            <a:spAutoFit/>
          </a:bodyPr>
          <a:lstStyle/>
          <a:p>
            <a:pPr algn="just"/>
            <a:r>
              <a:rPr lang="en-US" b="0" u="sng" dirty="0" smtClean="0">
                <a:hlinkClick r:id="rId2"/>
              </a:rPr>
              <a:t>Calcium(Ca)</a:t>
            </a:r>
            <a:r>
              <a:rPr lang="en-US" b="0" dirty="0" smtClean="0"/>
              <a:t/>
            </a:r>
            <a:br>
              <a:rPr lang="en-US" b="0" dirty="0" smtClean="0"/>
            </a:br>
            <a:r>
              <a:rPr lang="en-US" b="0" dirty="0" smtClean="0"/>
              <a:t>Calcium is one of the most common elements on the earth. It is essential in our body for teeth and bones formation, blood coagulation, right functioning of our nervous system. Calcium ions are contained in almost all spring, drinking water. Health effects caused by hard water, very rich in calcium and magnesium, are unknown. An excess in calcium can alter the water taste or cause scaling problems in pipes and household appliances. If you use a device for the reduction of the content of calcium and magnesium ions dissolved in water (</a:t>
            </a:r>
            <a:r>
              <a:rPr lang="en-US" b="0" u="sng" dirty="0" smtClean="0">
                <a:hlinkClick r:id="rId3"/>
              </a:rPr>
              <a:t>softener</a:t>
            </a:r>
            <a:r>
              <a:rPr lang="en-US" b="0" dirty="0" smtClean="0"/>
              <a:t>), it is important that the calcium content never goes under 60 mg/l. The </a:t>
            </a:r>
            <a:r>
              <a:rPr lang="en-US" b="0" u="sng" dirty="0" smtClean="0">
                <a:hlinkClick r:id="rId4"/>
              </a:rPr>
              <a:t>World Health </a:t>
            </a:r>
            <a:r>
              <a:rPr lang="en-US" b="0" u="sng" dirty="0" err="1" smtClean="0">
                <a:hlinkClick r:id="rId4"/>
              </a:rPr>
              <a:t>Organisation</a:t>
            </a:r>
            <a:r>
              <a:rPr lang="en-US" b="0" dirty="0" smtClean="0"/>
              <a:t> recommend a minimum calcium daily intake of about 700 mg. Drinking calcium poor water is considered dangerous for the risk of coronary diseases.</a:t>
            </a:r>
            <a:br>
              <a:rPr lang="en-US" b="0" dirty="0" smtClean="0"/>
            </a:br>
            <a:endParaRPr lang="en-US" dirty="0"/>
          </a:p>
        </p:txBody>
      </p:sp>
    </p:spTree>
    <p:extLst>
      <p:ext uri="{BB962C8B-B14F-4D97-AF65-F5344CB8AC3E}">
        <p14:creationId xmlns="" xmlns:p14="http://schemas.microsoft.com/office/powerpoint/2010/main" val="3886067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D8E456EE-5E61-4BF5-A98A-9EF0572B7E85}" type="datetime1">
              <a:rPr lang="en-US" smtClean="0"/>
              <a:pPr>
                <a:defRPr/>
              </a:pPr>
              <a:t>08-Feb-22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7288D19C-C766-4A53-9BFF-A7850751D253}" type="slidenum">
              <a:rPr lang="en-US" altLang="en-US" smtClean="0"/>
              <a:pPr/>
              <a:t>12</a:t>
            </a:fld>
            <a:endParaRPr lang="en-US" altLang="en-US"/>
          </a:p>
        </p:txBody>
      </p:sp>
      <p:sp>
        <p:nvSpPr>
          <p:cNvPr id="8" name="Rectangle 7"/>
          <p:cNvSpPr/>
          <p:nvPr/>
        </p:nvSpPr>
        <p:spPr>
          <a:xfrm>
            <a:off x="609600" y="1351508"/>
            <a:ext cx="8153400" cy="2677656"/>
          </a:xfrm>
          <a:prstGeom prst="rect">
            <a:avLst/>
          </a:prstGeom>
        </p:spPr>
        <p:txBody>
          <a:bodyPr wrap="square">
            <a:spAutoFit/>
          </a:bodyPr>
          <a:lstStyle/>
          <a:p>
            <a:r>
              <a:rPr lang="en-US" b="0" u="sng" dirty="0" smtClean="0">
                <a:hlinkClick r:id="rId2"/>
              </a:rPr>
              <a:t>Magnesium (Mg)</a:t>
            </a:r>
            <a:r>
              <a:rPr lang="en-US" b="0" dirty="0" smtClean="0"/>
              <a:t/>
            </a:r>
            <a:br>
              <a:rPr lang="en-US" b="0" dirty="0" smtClean="0"/>
            </a:br>
            <a:r>
              <a:rPr lang="en-US" b="0" dirty="0" smtClean="0"/>
              <a:t>Magnesium is, with sodium and calcium, among the </a:t>
            </a:r>
            <a:r>
              <a:rPr lang="en-US" b="0" dirty="0" err="1" smtClean="0"/>
              <a:t>cations</a:t>
            </a:r>
            <a:r>
              <a:rPr lang="en-US" b="0" dirty="0" smtClean="0"/>
              <a:t> most commonly found in drinking water. In humans magnesium is important for many metabolic functions and for muscular and nervous activity. The daily recommended intake is 150-500 mg.</a:t>
            </a:r>
            <a:br>
              <a:rPr lang="en-US" b="0" dirty="0" smtClean="0"/>
            </a:br>
            <a:r>
              <a:rPr lang="en-US" b="0" dirty="0" smtClean="0"/>
              <a:t/>
            </a:r>
            <a:br>
              <a:rPr lang="en-US" b="0" dirty="0" smtClean="0"/>
            </a:br>
            <a:endParaRPr lang="en-US" b="0" dirty="0"/>
          </a:p>
        </p:txBody>
      </p:sp>
    </p:spTree>
    <p:extLst>
      <p:ext uri="{BB962C8B-B14F-4D97-AF65-F5344CB8AC3E}">
        <p14:creationId xmlns="" xmlns:p14="http://schemas.microsoft.com/office/powerpoint/2010/main" val="535985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AAFD911D-BC9B-4D98-AB4D-80F50D025D11}" type="datetime1">
              <a:rPr lang="en-US" smtClean="0"/>
              <a:pPr>
                <a:defRPr/>
              </a:pPr>
              <a:t>08-Feb-22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7288D19C-C766-4A53-9BFF-A7850751D253}" type="slidenum">
              <a:rPr lang="en-US" altLang="en-US" smtClean="0"/>
              <a:pPr/>
              <a:t>13</a:t>
            </a:fld>
            <a:endParaRPr lang="en-US" altLang="en-US"/>
          </a:p>
        </p:txBody>
      </p:sp>
      <p:sp>
        <p:nvSpPr>
          <p:cNvPr id="7" name="Rectangle 6"/>
          <p:cNvSpPr/>
          <p:nvPr/>
        </p:nvSpPr>
        <p:spPr>
          <a:xfrm>
            <a:off x="304800" y="487025"/>
            <a:ext cx="8458200" cy="6370975"/>
          </a:xfrm>
          <a:prstGeom prst="rect">
            <a:avLst/>
          </a:prstGeom>
        </p:spPr>
        <p:txBody>
          <a:bodyPr wrap="square">
            <a:spAutoFit/>
          </a:bodyPr>
          <a:lstStyle/>
          <a:p>
            <a:r>
              <a:rPr lang="en-US" b="0" u="sng" dirty="0" smtClean="0">
                <a:hlinkClick r:id="rId2"/>
              </a:rPr>
              <a:t>Sodium (Na)</a:t>
            </a:r>
            <a:r>
              <a:rPr lang="en-US" b="0" dirty="0" smtClean="0"/>
              <a:t/>
            </a:r>
            <a:br>
              <a:rPr lang="en-US" b="0" dirty="0" smtClean="0"/>
            </a:br>
            <a:r>
              <a:rPr lang="en-US" b="0" dirty="0" smtClean="0"/>
              <a:t>Sodium is an element very diffused on earth and in the biosphere, even if in nature it is almost never in its pure form, but mainly in form of salt (</a:t>
            </a:r>
            <a:r>
              <a:rPr lang="en-US" b="0" dirty="0" err="1" smtClean="0"/>
              <a:t>NaCl</a:t>
            </a:r>
            <a:r>
              <a:rPr lang="en-US" b="0" dirty="0" smtClean="0"/>
              <a:t>). Our body contains an average of 100 g of sodium which is an important metabolic regulator for nervous and muscular stimulations. The daily sodium chlorine intake is 20 mg. Due to our diet very rich in salt it is recommended to drink water with a </a:t>
            </a:r>
            <a:r>
              <a:rPr lang="en-US" b="0" dirty="0" err="1" smtClean="0"/>
              <a:t>sodic</a:t>
            </a:r>
            <a:r>
              <a:rPr lang="en-US" b="0" dirty="0" smtClean="0"/>
              <a:t> content lower than 20 mg/l, particularly for ipertense people and children. The salt consumption in industrialized countries is considered much higher than the recommended levels (about 3.9 g/day on average). Drinking 2 liters of water containing 20 mg/l of sodium you reach 40 mg, that is about the 5% of the total intake. To reduce the daily sodium intake it would be more logical to change your nutrition: i.e. to eat only integral sea salt, more equilibrate and rich in mineral salts at home, and to avoid precooked food, always rich in refined salt.</a:t>
            </a:r>
            <a:br>
              <a:rPr lang="en-US" b="0" dirty="0" smtClean="0"/>
            </a:br>
            <a:endParaRPr lang="en-US" b="0" dirty="0"/>
          </a:p>
        </p:txBody>
      </p:sp>
    </p:spTree>
    <p:extLst>
      <p:ext uri="{BB962C8B-B14F-4D97-AF65-F5344CB8AC3E}">
        <p14:creationId xmlns="" xmlns:p14="http://schemas.microsoft.com/office/powerpoint/2010/main" val="908042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400" y="381000"/>
            <a:ext cx="8229600" cy="5940088"/>
          </a:xfrm>
          <a:prstGeom prst="rect">
            <a:avLst/>
          </a:prstGeom>
        </p:spPr>
        <p:txBody>
          <a:bodyPr wrap="square">
            <a:spAutoFit/>
          </a:bodyPr>
          <a:lstStyle/>
          <a:p>
            <a:r>
              <a:rPr lang="en-US" sz="2000" b="0" u="sng" dirty="0" smtClean="0">
                <a:hlinkClick r:id="rId2"/>
              </a:rPr>
              <a:t>Chromium (Cr)</a:t>
            </a:r>
            <a:r>
              <a:rPr lang="en-US" sz="2000" b="0" dirty="0" smtClean="0"/>
              <a:t/>
            </a:r>
            <a:br>
              <a:rPr lang="en-US" sz="2000" b="0" dirty="0" smtClean="0"/>
            </a:br>
            <a:r>
              <a:rPr lang="en-US" sz="2000" b="0" dirty="0" smtClean="0"/>
              <a:t>Chromium is an important </a:t>
            </a:r>
            <a:r>
              <a:rPr lang="en-US" sz="2000" b="0" dirty="0" err="1" smtClean="0"/>
              <a:t>oligoelement</a:t>
            </a:r>
            <a:r>
              <a:rPr lang="en-US" sz="2000" b="0" dirty="0" smtClean="0"/>
              <a:t> for our organism, on condition that certain concentration are not exceeded and the element is not found in toxic or carcinogenic combinations (always due to industrial pollution). At present there is no recommended daily intake.</a:t>
            </a:r>
            <a:br>
              <a:rPr lang="en-US" sz="2000" b="0" dirty="0" smtClean="0"/>
            </a:br>
            <a:r>
              <a:rPr lang="en-US" sz="2000" b="0" dirty="0" smtClean="0"/>
              <a:t/>
            </a:r>
            <a:br>
              <a:rPr lang="en-US" sz="2000" b="0" dirty="0" smtClean="0"/>
            </a:br>
            <a:r>
              <a:rPr lang="en-US" sz="2000" b="0" u="sng" dirty="0" smtClean="0">
                <a:hlinkClick r:id="rId3"/>
              </a:rPr>
              <a:t>Copper (Cu)</a:t>
            </a:r>
            <a:r>
              <a:rPr lang="en-US" sz="2000" b="0" dirty="0" smtClean="0"/>
              <a:t/>
            </a:r>
            <a:br>
              <a:rPr lang="en-US" sz="2000" b="0" dirty="0" smtClean="0"/>
            </a:br>
            <a:r>
              <a:rPr lang="en-US" sz="2000" b="0" dirty="0" smtClean="0"/>
              <a:t>Copper is an essential element for our health, but it is toxic at high concentration. A daily intake of 1.2 mg is recommended. Copper pollution in water can originate form copper pipes corrosion by soft, acidic water.</a:t>
            </a:r>
            <a:br>
              <a:rPr lang="en-US" sz="2000" b="0" dirty="0" smtClean="0"/>
            </a:br>
            <a:r>
              <a:rPr lang="en-US" sz="2000" b="0" dirty="0" smtClean="0"/>
              <a:t/>
            </a:r>
            <a:br>
              <a:rPr lang="en-US" sz="2000" b="0" dirty="0" smtClean="0"/>
            </a:br>
            <a:r>
              <a:rPr lang="en-US" sz="2000" b="0" u="sng" dirty="0" smtClean="0">
                <a:hlinkClick r:id="rId4"/>
              </a:rPr>
              <a:t>Iron (Fe)</a:t>
            </a:r>
            <a:r>
              <a:rPr lang="en-US" sz="2000" b="0" dirty="0" smtClean="0"/>
              <a:t/>
            </a:r>
            <a:br>
              <a:rPr lang="en-US" sz="2000" b="0" dirty="0" smtClean="0"/>
            </a:br>
            <a:r>
              <a:rPr lang="en-US" sz="2000" b="0" dirty="0" smtClean="0"/>
              <a:t>Food rich in iron is very important, particularly for children and women in fertile age. The recommended daily intake is 10 mg. Iron is usually contained in low amount in drinking water. The WHO recommend a maximum of 0.3 mg/l the EEC of 0.2 mg/l. Possible increasing (lower than 200 mg/l) are not to be considered harmful, even if they make the water not nice to drink and give an unpleasant reddish </a:t>
            </a:r>
            <a:r>
              <a:rPr lang="en-US" sz="2000" b="0" dirty="0" err="1" smtClean="0"/>
              <a:t>colour</a:t>
            </a:r>
            <a:r>
              <a:rPr lang="en-US" sz="2000" b="0" dirty="0" smtClean="0"/>
              <a:t>.</a:t>
            </a:r>
            <a:br>
              <a:rPr lang="en-US" sz="2000" b="0" dirty="0" smtClean="0"/>
            </a:br>
            <a:endParaRPr lang="en-US" sz="2000" b="0" dirty="0"/>
          </a:p>
        </p:txBody>
      </p:sp>
    </p:spTree>
    <p:extLst>
      <p:ext uri="{BB962C8B-B14F-4D97-AF65-F5344CB8AC3E}">
        <p14:creationId xmlns="" xmlns:p14="http://schemas.microsoft.com/office/powerpoint/2010/main" val="27463522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62000" y="533400"/>
            <a:ext cx="8610600" cy="1938992"/>
          </a:xfrm>
          <a:prstGeom prst="rect">
            <a:avLst/>
          </a:prstGeom>
        </p:spPr>
        <p:txBody>
          <a:bodyPr wrap="square">
            <a:spAutoFit/>
          </a:bodyPr>
          <a:lstStyle/>
          <a:p>
            <a:r>
              <a:rPr lang="en-US" b="0" u="sng" dirty="0" smtClean="0">
                <a:hlinkClick r:id="rId2"/>
              </a:rPr>
              <a:t>Fluorine (F)</a:t>
            </a:r>
            <a:r>
              <a:rPr lang="en-US" b="0" dirty="0" smtClean="0"/>
              <a:t/>
            </a:r>
            <a:br>
              <a:rPr lang="en-US" b="0" dirty="0" smtClean="0"/>
            </a:br>
            <a:r>
              <a:rPr lang="en-US" b="0" dirty="0" smtClean="0"/>
              <a:t>In someone opinion fluorine is useful for the good health of bones and teeth, sometimes it is even essential, in others opinion it is unnecessary when you are adult, above all if it is added.</a:t>
            </a:r>
            <a:br>
              <a:rPr lang="en-US" b="0" dirty="0" smtClean="0"/>
            </a:br>
            <a:endParaRPr lang="en-US" b="0" dirty="0"/>
          </a:p>
        </p:txBody>
      </p:sp>
      <p:sp>
        <p:nvSpPr>
          <p:cNvPr id="5" name="Rectangle 4"/>
          <p:cNvSpPr/>
          <p:nvPr/>
        </p:nvSpPr>
        <p:spPr>
          <a:xfrm>
            <a:off x="533400" y="2209800"/>
            <a:ext cx="8229600" cy="4893647"/>
          </a:xfrm>
          <a:prstGeom prst="rect">
            <a:avLst/>
          </a:prstGeom>
        </p:spPr>
        <p:txBody>
          <a:bodyPr wrap="square">
            <a:spAutoFit/>
          </a:bodyPr>
          <a:lstStyle/>
          <a:p>
            <a:r>
              <a:rPr lang="en-US" b="0" u="sng" dirty="0" smtClean="0"/>
              <a:t>Phosphates</a:t>
            </a:r>
            <a:r>
              <a:rPr lang="en-US" b="0" dirty="0" smtClean="0"/>
              <a:t/>
            </a:r>
            <a:br>
              <a:rPr lang="en-US" b="0" dirty="0" smtClean="0"/>
            </a:br>
            <a:r>
              <a:rPr lang="en-US" b="0" dirty="0" smtClean="0"/>
              <a:t>Phosphate in water originates from </a:t>
            </a:r>
            <a:r>
              <a:rPr lang="en-US" b="0" u="sng" dirty="0" smtClean="0">
                <a:hlinkClick r:id="rId3"/>
              </a:rPr>
              <a:t>detergents</a:t>
            </a:r>
            <a:r>
              <a:rPr lang="en-US" b="0" dirty="0" smtClean="0"/>
              <a:t> and </a:t>
            </a:r>
            <a:r>
              <a:rPr lang="en-US" b="0" dirty="0" err="1" smtClean="0"/>
              <a:t>fertilisation</a:t>
            </a:r>
            <a:r>
              <a:rPr lang="en-US" b="0" dirty="0" smtClean="0"/>
              <a:t> and a level higher than 0.1 mg/l indicates pollution. Flora and fauna, very sensitive to phosphate presence, are the main victims.</a:t>
            </a:r>
            <a:br>
              <a:rPr lang="en-US" b="0" dirty="0" smtClean="0"/>
            </a:br>
            <a:r>
              <a:rPr lang="en-US" b="0" dirty="0" smtClean="0"/>
              <a:t/>
            </a:r>
            <a:br>
              <a:rPr lang="en-US" b="0" dirty="0" smtClean="0"/>
            </a:br>
            <a:r>
              <a:rPr lang="en-US" b="0" u="sng" dirty="0" err="1" smtClean="0">
                <a:hlinkClick r:id="rId4"/>
              </a:rPr>
              <a:t>Sulphates</a:t>
            </a:r>
            <a:r>
              <a:rPr lang="en-US" b="0" dirty="0" smtClean="0"/>
              <a:t/>
            </a:r>
            <a:br>
              <a:rPr lang="en-US" b="0" dirty="0" smtClean="0"/>
            </a:br>
            <a:r>
              <a:rPr lang="en-US" b="0" dirty="0" err="1" smtClean="0"/>
              <a:t>Sulphates</a:t>
            </a:r>
            <a:r>
              <a:rPr lang="en-US" b="0" dirty="0" smtClean="0"/>
              <a:t> are </a:t>
            </a:r>
            <a:r>
              <a:rPr lang="en-US" b="0" dirty="0" err="1" smtClean="0"/>
              <a:t>sulphuric</a:t>
            </a:r>
            <a:r>
              <a:rPr lang="en-US" b="0" dirty="0" smtClean="0"/>
              <a:t> acid salts combined with metallic ions. Water can naturally contains small quantities of </a:t>
            </a:r>
            <a:r>
              <a:rPr lang="en-US" b="0" dirty="0" err="1" smtClean="0"/>
              <a:t>sulphates</a:t>
            </a:r>
            <a:r>
              <a:rPr lang="en-US" b="0" dirty="0" smtClean="0"/>
              <a:t>, but they are mostly transferred in water bodies from the atmosphere and in the atmosphere form road traffic, industries and energetic production. </a:t>
            </a:r>
            <a:r>
              <a:rPr lang="en-US" b="0" dirty="0" err="1" smtClean="0"/>
              <a:t>Sulphur</a:t>
            </a:r>
            <a:r>
              <a:rPr lang="en-US" b="0" dirty="0" smtClean="0"/>
              <a:t> </a:t>
            </a:r>
            <a:r>
              <a:rPr lang="en-US" b="0" dirty="0" err="1" smtClean="0"/>
              <a:t>oxidised</a:t>
            </a:r>
            <a:r>
              <a:rPr lang="en-US" b="0" dirty="0" smtClean="0"/>
              <a:t> in the air can come back on the soil as </a:t>
            </a:r>
            <a:r>
              <a:rPr lang="en-US" b="0" u="sng" dirty="0" smtClean="0">
                <a:hlinkClick r:id="rId5"/>
              </a:rPr>
              <a:t>acid rain</a:t>
            </a:r>
            <a:r>
              <a:rPr lang="en-US" b="0" dirty="0" smtClean="0"/>
              <a:t>, causing serious environmental problems.</a:t>
            </a:r>
            <a:br>
              <a:rPr lang="en-US" b="0" dirty="0" smtClean="0"/>
            </a:br>
            <a:endParaRPr lang="en-US" dirty="0"/>
          </a:p>
        </p:txBody>
      </p:sp>
    </p:spTree>
    <p:extLst>
      <p:ext uri="{BB962C8B-B14F-4D97-AF65-F5344CB8AC3E}">
        <p14:creationId xmlns="" xmlns:p14="http://schemas.microsoft.com/office/powerpoint/2010/main" val="3477620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914400"/>
            <a:ext cx="8153400" cy="3785652"/>
          </a:xfrm>
          <a:prstGeom prst="rect">
            <a:avLst/>
          </a:prstGeom>
        </p:spPr>
        <p:txBody>
          <a:bodyPr wrap="square">
            <a:spAutoFit/>
          </a:bodyPr>
          <a:lstStyle/>
          <a:p>
            <a:r>
              <a:rPr lang="en-US" b="0" u="sng" dirty="0" smtClean="0">
                <a:hlinkClick r:id="rId2"/>
              </a:rPr>
              <a:t>Nitrates</a:t>
            </a:r>
            <a:r>
              <a:rPr lang="en-US" b="0" dirty="0" smtClean="0"/>
              <a:t> and </a:t>
            </a:r>
            <a:r>
              <a:rPr lang="en-US" b="0" u="sng" dirty="0" smtClean="0">
                <a:hlinkClick r:id="rId3"/>
              </a:rPr>
              <a:t>nitrites</a:t>
            </a:r>
            <a:r>
              <a:rPr lang="en-US" b="0" dirty="0" smtClean="0"/>
              <a:t/>
            </a:r>
            <a:br>
              <a:rPr lang="en-US" b="0" dirty="0" smtClean="0"/>
            </a:br>
            <a:r>
              <a:rPr lang="en-US" b="0" dirty="0" smtClean="0"/>
              <a:t>Nitrates are the main source of nitrogen for plants and an essential constituent for nucleic acids and amino acids.</a:t>
            </a:r>
            <a:br>
              <a:rPr lang="en-US" b="0" dirty="0" smtClean="0"/>
            </a:br>
            <a:r>
              <a:rPr lang="en-US" b="0" dirty="0" smtClean="0"/>
              <a:t>A nitrates water content of about 10 mg/l is considered normal and natural. Different concentration is due to human operations (</a:t>
            </a:r>
            <a:r>
              <a:rPr lang="en-US" b="0" dirty="0" err="1" smtClean="0"/>
              <a:t>mauring</a:t>
            </a:r>
            <a:r>
              <a:rPr lang="en-US" b="0" dirty="0" smtClean="0"/>
              <a:t>, air pollution due to transport). The problems resulting from excessive nitrate presence are due to the toxicity of nitrate for human body: nitrates are transformed in nitrites or in carcinogenic nitrosamines.</a:t>
            </a:r>
            <a:br>
              <a:rPr lang="en-US" b="0" dirty="0" smtClean="0"/>
            </a:br>
            <a:endParaRPr lang="en-US" b="0" dirty="0"/>
          </a:p>
        </p:txBody>
      </p:sp>
    </p:spTree>
    <p:extLst>
      <p:ext uri="{BB962C8B-B14F-4D97-AF65-F5344CB8AC3E}">
        <p14:creationId xmlns="" xmlns:p14="http://schemas.microsoft.com/office/powerpoint/2010/main" val="535736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78117F0C-B10A-4FE5-B55B-264B108D10C2}"/>
              </a:ext>
            </a:extLst>
          </p:cNvPr>
          <p:cNvSpPr txBox="1"/>
          <p:nvPr/>
        </p:nvSpPr>
        <p:spPr>
          <a:xfrm>
            <a:off x="2057400" y="6474732"/>
            <a:ext cx="6457950" cy="276999"/>
          </a:xfrm>
          <a:prstGeom prst="rect">
            <a:avLst/>
          </a:prstGeom>
          <a:noFill/>
        </p:spPr>
        <p:txBody>
          <a:bodyPr wrap="square" rtlCol="0">
            <a:spAutoFit/>
          </a:bodyPr>
          <a:lstStyle/>
          <a:p>
            <a:r>
              <a:rPr lang="en-US" sz="1200" dirty="0"/>
              <a:t>https://www.nasa.gov/mission_pages/sunearth/science/atmosphere-layers2.html</a:t>
            </a:r>
          </a:p>
        </p:txBody>
      </p:sp>
      <p:sp>
        <p:nvSpPr>
          <p:cNvPr id="5" name="Rectangle 4"/>
          <p:cNvSpPr/>
          <p:nvPr/>
        </p:nvSpPr>
        <p:spPr>
          <a:xfrm>
            <a:off x="533400" y="838200"/>
            <a:ext cx="8077200" cy="6740307"/>
          </a:xfrm>
          <a:prstGeom prst="rect">
            <a:avLst/>
          </a:prstGeom>
        </p:spPr>
        <p:txBody>
          <a:bodyPr wrap="square">
            <a:spAutoFit/>
          </a:bodyPr>
          <a:lstStyle/>
          <a:p>
            <a:r>
              <a:rPr lang="en-US" b="0" u="sng" dirty="0" err="1" smtClean="0">
                <a:hlinkClick r:id="rId2"/>
              </a:rPr>
              <a:t>Aluminium</a:t>
            </a:r>
            <a:r>
              <a:rPr lang="en-US" b="0" u="sng" dirty="0" smtClean="0">
                <a:hlinkClick r:id="rId2"/>
              </a:rPr>
              <a:t> (Al)</a:t>
            </a:r>
            <a:r>
              <a:rPr lang="en-US" b="0" dirty="0" smtClean="0"/>
              <a:t/>
            </a:r>
            <a:br>
              <a:rPr lang="en-US" b="0" dirty="0" smtClean="0"/>
            </a:br>
            <a:r>
              <a:rPr lang="en-US" b="0" dirty="0" err="1" smtClean="0"/>
              <a:t>Aluminium</a:t>
            </a:r>
            <a:r>
              <a:rPr lang="en-US" b="0" dirty="0" smtClean="0"/>
              <a:t> is very abundant on the earth, but is not important for human nutrition. </a:t>
            </a:r>
            <a:r>
              <a:rPr lang="en-US" b="0" dirty="0" err="1" smtClean="0"/>
              <a:t>Aluminium</a:t>
            </a:r>
            <a:r>
              <a:rPr lang="en-US" b="0" dirty="0" smtClean="0"/>
              <a:t> can have toxic effects even in small quantities. These effects occur in nervous system, but health effects originating from </a:t>
            </a:r>
            <a:r>
              <a:rPr lang="en-US" b="0" dirty="0" err="1" smtClean="0"/>
              <a:t>aluminium</a:t>
            </a:r>
            <a:r>
              <a:rPr lang="en-US" b="0" dirty="0" smtClean="0"/>
              <a:t> intake through water are still on debate.</a:t>
            </a:r>
            <a:br>
              <a:rPr lang="en-US" b="0" dirty="0" smtClean="0"/>
            </a:br>
            <a:r>
              <a:rPr lang="en-US" b="0" dirty="0" err="1" smtClean="0"/>
              <a:t>Aluminium</a:t>
            </a:r>
            <a:r>
              <a:rPr lang="en-US" b="0" dirty="0" smtClean="0"/>
              <a:t> concentration is usually lower than 200 mg/l in drinking water. If you drink 1.5 </a:t>
            </a:r>
            <a:r>
              <a:rPr lang="en-US" b="0" dirty="0" err="1" smtClean="0"/>
              <a:t>litre</a:t>
            </a:r>
            <a:r>
              <a:rPr lang="en-US" b="0" dirty="0" smtClean="0"/>
              <a:t> of water per day, your daily intake from water is lower than 300 mg/day, a negligible amount if compared with the amount taken by nutrition (10-20 mg/day). There is no evidence that the </a:t>
            </a:r>
            <a:r>
              <a:rPr lang="en-US" b="0" dirty="0" err="1" smtClean="0"/>
              <a:t>aluminium</a:t>
            </a:r>
            <a:r>
              <a:rPr lang="en-US" b="0" dirty="0" smtClean="0"/>
              <a:t> assumed through water is more soluble and then more easily digestible, than the </a:t>
            </a:r>
            <a:r>
              <a:rPr lang="en-US" b="0" dirty="0" err="1" smtClean="0"/>
              <a:t>aluminium</a:t>
            </a:r>
            <a:r>
              <a:rPr lang="en-US" b="0" dirty="0" smtClean="0"/>
              <a:t> contained in food. Due to all these uncertainties at present there are no rules about its concentration allowed in drinking water. The WHO recommend a concentration lower than 20 mg/l.</a:t>
            </a:r>
            <a:br>
              <a:rPr lang="en-US" b="0" dirty="0" smtClean="0"/>
            </a:br>
            <a:r>
              <a:rPr lang="en-US" b="0" dirty="0" smtClean="0"/>
              <a:t/>
            </a:r>
            <a:br>
              <a:rPr lang="en-US" b="0" dirty="0" smtClean="0"/>
            </a:br>
            <a:endParaRPr lang="en-US" b="0" dirty="0"/>
          </a:p>
        </p:txBody>
      </p:sp>
    </p:spTree>
    <p:extLst>
      <p:ext uri="{BB962C8B-B14F-4D97-AF65-F5344CB8AC3E}">
        <p14:creationId xmlns="" xmlns:p14="http://schemas.microsoft.com/office/powerpoint/2010/main" val="15400892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3EF218BA-56B1-4B93-BDAB-5DDBE40A607E}" type="datetime1">
              <a:rPr lang="en-US" smtClean="0"/>
              <a:pPr>
                <a:defRPr/>
              </a:pPr>
              <a:t>08-Feb-22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7288D19C-C766-4A53-9BFF-A7850751D253}" type="slidenum">
              <a:rPr lang="en-US" altLang="en-US" smtClean="0"/>
              <a:pPr/>
              <a:t>18</a:t>
            </a:fld>
            <a:endParaRPr lang="en-US" altLang="en-US"/>
          </a:p>
        </p:txBody>
      </p:sp>
      <p:sp>
        <p:nvSpPr>
          <p:cNvPr id="7" name="Rectangle 6"/>
          <p:cNvSpPr/>
          <p:nvPr/>
        </p:nvSpPr>
        <p:spPr>
          <a:xfrm>
            <a:off x="533400" y="762000"/>
            <a:ext cx="7848600" cy="4893647"/>
          </a:xfrm>
          <a:prstGeom prst="rect">
            <a:avLst/>
          </a:prstGeom>
        </p:spPr>
        <p:txBody>
          <a:bodyPr wrap="square">
            <a:spAutoFit/>
          </a:bodyPr>
          <a:lstStyle/>
          <a:p>
            <a:r>
              <a:rPr lang="en-US" b="0" dirty="0" smtClean="0"/>
              <a:t>Arsenic can be toxic even in low amounts. Nevertheless the arsenic contained in food (amounts ranging from 0.01 to 1.5 mg/kg of dry weight) has a different influence: it carries out some positive metabolic function for our body. Its toxicity is strongly linked on the concentration.</a:t>
            </a:r>
            <a:br>
              <a:rPr lang="en-US" b="0" dirty="0" smtClean="0"/>
            </a:br>
            <a:r>
              <a:rPr lang="en-US" b="0" dirty="0" smtClean="0"/>
              <a:t/>
            </a:r>
            <a:br>
              <a:rPr lang="en-US" b="0" dirty="0" smtClean="0"/>
            </a:br>
            <a:r>
              <a:rPr lang="en-US" b="0" u="sng" dirty="0" smtClean="0">
                <a:hlinkClick r:id="rId2"/>
              </a:rPr>
              <a:t>Lead (</a:t>
            </a:r>
            <a:r>
              <a:rPr lang="en-US" b="0" u="sng" dirty="0" err="1" smtClean="0">
                <a:hlinkClick r:id="rId2"/>
              </a:rPr>
              <a:t>Pb</a:t>
            </a:r>
            <a:r>
              <a:rPr lang="en-US" b="0" u="sng" dirty="0" smtClean="0">
                <a:hlinkClick r:id="rId2"/>
              </a:rPr>
              <a:t>)</a:t>
            </a:r>
            <a:r>
              <a:rPr lang="en-US" b="0" dirty="0" smtClean="0"/>
              <a:t/>
            </a:r>
            <a:br>
              <a:rPr lang="en-US" b="0" dirty="0" smtClean="0"/>
            </a:br>
            <a:r>
              <a:rPr lang="en-US" b="0" dirty="0" smtClean="0"/>
              <a:t>Lead is poisoning even in small amounts for microorganisms, interfering with </a:t>
            </a:r>
            <a:r>
              <a:rPr lang="en-US" b="0" dirty="0" err="1" smtClean="0"/>
              <a:t>haemoglobin</a:t>
            </a:r>
            <a:r>
              <a:rPr lang="en-US" b="0" dirty="0" smtClean="0"/>
              <a:t> formation and with the functionality of central nervous system. Lead is particularly harmful for children, who can suffer long term neurological and </a:t>
            </a:r>
            <a:r>
              <a:rPr lang="en-US" b="0" dirty="0" err="1" smtClean="0"/>
              <a:t>behavioural</a:t>
            </a:r>
            <a:r>
              <a:rPr lang="en-US" b="0" dirty="0" smtClean="0"/>
              <a:t> disorders. Major lead sources are paint, vehicle emissions, food and water.</a:t>
            </a:r>
            <a:endParaRPr lang="en-US" b="0" dirty="0"/>
          </a:p>
        </p:txBody>
      </p:sp>
    </p:spTree>
    <p:extLst>
      <p:ext uri="{BB962C8B-B14F-4D97-AF65-F5344CB8AC3E}">
        <p14:creationId xmlns="" xmlns:p14="http://schemas.microsoft.com/office/powerpoint/2010/main" val="2111366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E6B98FDA-210E-40E3-BC6A-AF58DE3BA746}" type="datetime1">
              <a:rPr lang="en-US" smtClean="0"/>
              <a:pPr>
                <a:defRPr/>
              </a:pPr>
              <a:t>08-Feb-22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7288D19C-C766-4A53-9BFF-A7850751D253}" type="slidenum">
              <a:rPr lang="en-US" altLang="en-US" smtClean="0"/>
              <a:pPr/>
              <a:t>19</a:t>
            </a:fld>
            <a:endParaRPr lang="en-US" altLang="en-US"/>
          </a:p>
        </p:txBody>
      </p:sp>
      <p:sp>
        <p:nvSpPr>
          <p:cNvPr id="7" name="Rectangle 6"/>
          <p:cNvSpPr/>
          <p:nvPr/>
        </p:nvSpPr>
        <p:spPr>
          <a:xfrm>
            <a:off x="838200" y="1219200"/>
            <a:ext cx="8001000" cy="4154984"/>
          </a:xfrm>
          <a:prstGeom prst="rect">
            <a:avLst/>
          </a:prstGeom>
        </p:spPr>
        <p:txBody>
          <a:bodyPr wrap="square">
            <a:spAutoFit/>
          </a:bodyPr>
          <a:lstStyle/>
          <a:p>
            <a:r>
              <a:rPr lang="en-US" dirty="0" smtClean="0"/>
              <a:t> Oxidation-reduction potential</a:t>
            </a:r>
          </a:p>
          <a:p>
            <a:r>
              <a:rPr lang="en-US" b="0" dirty="0" smtClean="0"/>
              <a:t> Oxidation-reduction potential (ORP) measures the ability of a lake or river to cleanse itself or break down waste products, such as contaminants and dead plants and animals. When the ORP value is high, there is lots of oxygen present in the water. This means that bacteria that decompose dead tissue and contaminants can work more efficiently. In general, the higher the ORP value, the healthier the lake or river is. However, even in healthy lakes and rivers, there is less oxygen (and therefore lower ORP values) as you get closer to the bottom sediments (mud; see the picture below of a lake bottom). </a:t>
            </a:r>
            <a:endParaRPr lang="en-US" dirty="0"/>
          </a:p>
        </p:txBody>
      </p:sp>
    </p:spTree>
    <p:extLst>
      <p:ext uri="{BB962C8B-B14F-4D97-AF65-F5344CB8AC3E}">
        <p14:creationId xmlns="" xmlns:p14="http://schemas.microsoft.com/office/powerpoint/2010/main" val="883115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233EE114-7F1D-4EC9-8E53-B7272DBECD01}"/>
              </a:ext>
            </a:extLst>
          </p:cNvPr>
          <p:cNvSpPr>
            <a:spLocks noGrp="1"/>
          </p:cNvSpPr>
          <p:nvPr>
            <p:ph type="dt" sz="half" idx="10"/>
          </p:nvPr>
        </p:nvSpPr>
        <p:spPr/>
        <p:txBody>
          <a:bodyPr/>
          <a:lstStyle/>
          <a:p>
            <a:pPr>
              <a:defRPr/>
            </a:pPr>
            <a:fld id="{FE8FAC83-63AB-45E1-B87B-FFED27DAF8C3}"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D5EDB82F-7664-42A1-9EAF-3D0C96DD0EAC}"/>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B850C419-A68B-4D6B-A850-6E72A55C32D1}"/>
              </a:ext>
            </a:extLst>
          </p:cNvPr>
          <p:cNvSpPr>
            <a:spLocks noGrp="1"/>
          </p:cNvSpPr>
          <p:nvPr>
            <p:ph type="sldNum" sz="quarter" idx="12"/>
          </p:nvPr>
        </p:nvSpPr>
        <p:spPr/>
        <p:txBody>
          <a:bodyPr/>
          <a:lstStyle/>
          <a:p>
            <a:fld id="{7288D19C-C766-4A53-9BFF-A7850751D253}" type="slidenum">
              <a:rPr lang="en-US" altLang="en-US" smtClean="0"/>
              <a:pPr/>
              <a:t>2</a:t>
            </a:fld>
            <a:endParaRPr lang="en-US" altLang="en-US"/>
          </a:p>
        </p:txBody>
      </p:sp>
      <p:sp>
        <p:nvSpPr>
          <p:cNvPr id="7" name="Rectangle 6"/>
          <p:cNvSpPr/>
          <p:nvPr/>
        </p:nvSpPr>
        <p:spPr>
          <a:xfrm>
            <a:off x="228600" y="612845"/>
            <a:ext cx="8610600" cy="3046988"/>
          </a:xfrm>
          <a:prstGeom prst="rect">
            <a:avLst/>
          </a:prstGeom>
        </p:spPr>
        <p:txBody>
          <a:bodyPr wrap="square">
            <a:spAutoFit/>
          </a:bodyPr>
          <a:lstStyle/>
          <a:p>
            <a:pPr lvl="0" algn="just" eaLnBrk="1" hangingPunct="1"/>
            <a:r>
              <a:rPr lang="en-US" dirty="0" smtClean="0">
                <a:ea typeface="Times New Roman" pitchFamily="18" charset="0"/>
                <a:cs typeface="Times New Roman" pitchFamily="18" charset="0"/>
              </a:rPr>
              <a:t>. </a:t>
            </a:r>
            <a:r>
              <a:rPr lang="en-US" dirty="0" err="1" smtClean="0">
                <a:ea typeface="Times New Roman" pitchFamily="18" charset="0"/>
                <a:cs typeface="Times New Roman" pitchFamily="18" charset="0"/>
              </a:rPr>
              <a:t>Colour</a:t>
            </a:r>
            <a:endParaRPr lang="en-US" b="0" dirty="0" smtClean="0">
              <a:cs typeface="Times New Roman" pitchFamily="18" charset="0"/>
            </a:endParaRPr>
          </a:p>
          <a:p>
            <a:pPr lvl="0" algn="just"/>
            <a:r>
              <a:rPr lang="en-US" b="0" dirty="0" smtClean="0">
                <a:ea typeface="Calibri" pitchFamily="34" charset="0"/>
                <a:cs typeface="Times New Roman" pitchFamily="18" charset="0"/>
              </a:rPr>
              <a:t>The presence of </a:t>
            </a:r>
            <a:r>
              <a:rPr lang="en-US" b="0" dirty="0" err="1" smtClean="0">
                <a:ea typeface="Calibri" pitchFamily="34" charset="0"/>
                <a:cs typeface="Times New Roman" pitchFamily="18" charset="0"/>
              </a:rPr>
              <a:t>colour</a:t>
            </a:r>
            <a:r>
              <a:rPr lang="en-US" b="0" dirty="0" smtClean="0">
                <a:ea typeface="Calibri" pitchFamily="34" charset="0"/>
                <a:cs typeface="Times New Roman" pitchFamily="18" charset="0"/>
              </a:rPr>
              <a:t> in water is not objectionable from health point of view, but may spoil the </a:t>
            </a:r>
            <a:r>
              <a:rPr lang="en-US" b="0" dirty="0" err="1" smtClean="0">
                <a:ea typeface="Calibri" pitchFamily="34" charset="0"/>
                <a:cs typeface="Times New Roman" pitchFamily="18" charset="0"/>
              </a:rPr>
              <a:t>colour</a:t>
            </a:r>
            <a:r>
              <a:rPr lang="en-US" b="0" dirty="0" smtClean="0">
                <a:ea typeface="Calibri" pitchFamily="34" charset="0"/>
                <a:cs typeface="Times New Roman" pitchFamily="18" charset="0"/>
              </a:rPr>
              <a:t> of the clothes being washed. The standard unit of </a:t>
            </a:r>
            <a:r>
              <a:rPr lang="en-US" b="0" dirty="0" err="1" smtClean="0">
                <a:ea typeface="Calibri" pitchFamily="34" charset="0"/>
                <a:cs typeface="Times New Roman" pitchFamily="18" charset="0"/>
              </a:rPr>
              <a:t>colour</a:t>
            </a:r>
            <a:r>
              <a:rPr lang="en-US" b="0" dirty="0" smtClean="0">
                <a:ea typeface="Calibri" pitchFamily="34" charset="0"/>
                <a:cs typeface="Times New Roman" pitchFamily="18" charset="0"/>
              </a:rPr>
              <a:t> is that which is produced by one milligram of platinum cobalt dissolved in one </a:t>
            </a:r>
            <a:r>
              <a:rPr lang="en-US" b="0" dirty="0" err="1" smtClean="0">
                <a:ea typeface="Calibri" pitchFamily="34" charset="0"/>
                <a:cs typeface="Times New Roman" pitchFamily="18" charset="0"/>
              </a:rPr>
              <a:t>litre</a:t>
            </a:r>
            <a:r>
              <a:rPr lang="en-US" b="0" dirty="0" smtClean="0">
                <a:ea typeface="Calibri" pitchFamily="34" charset="0"/>
                <a:cs typeface="Times New Roman" pitchFamily="18" charset="0"/>
              </a:rPr>
              <a:t> of distilled water. For public supplies, the </a:t>
            </a:r>
            <a:r>
              <a:rPr lang="en-US" b="0" dirty="0" err="1" smtClean="0">
                <a:ea typeface="Calibri" pitchFamily="34" charset="0"/>
                <a:cs typeface="Times New Roman" pitchFamily="18" charset="0"/>
              </a:rPr>
              <a:t>colour</a:t>
            </a:r>
            <a:r>
              <a:rPr lang="en-US" b="0" dirty="0" smtClean="0">
                <a:ea typeface="Calibri" pitchFamily="34" charset="0"/>
                <a:cs typeface="Times New Roman" pitchFamily="18" charset="0"/>
              </a:rPr>
              <a:t> number on cobalt scale should not exceed 20 and should be preferably less than 10. </a:t>
            </a:r>
            <a:r>
              <a:rPr lang="en-US" b="0" dirty="0" err="1" smtClean="0">
                <a:ea typeface="Calibri" pitchFamily="34" charset="0"/>
                <a:cs typeface="Times New Roman" pitchFamily="18" charset="0"/>
              </a:rPr>
              <a:t>Colour</a:t>
            </a:r>
            <a:r>
              <a:rPr lang="en-US" b="0" dirty="0" smtClean="0">
                <a:ea typeface="Calibri" pitchFamily="34" charset="0"/>
                <a:cs typeface="Times New Roman" pitchFamily="18" charset="0"/>
              </a:rPr>
              <a:t> determined by an instrument is known as </a:t>
            </a:r>
            <a:r>
              <a:rPr lang="en-US" dirty="0" err="1" smtClean="0">
                <a:ea typeface="Calibri" pitchFamily="34" charset="0"/>
                <a:cs typeface="Times New Roman" pitchFamily="18" charset="0"/>
              </a:rPr>
              <a:t>tintometer</a:t>
            </a:r>
            <a:r>
              <a:rPr lang="en-US" dirty="0" smtClean="0">
                <a:ea typeface="Calibri" pitchFamily="34" charset="0"/>
                <a:cs typeface="Times New Roman" pitchFamily="18" charset="0"/>
              </a:rPr>
              <a:t>.</a:t>
            </a:r>
            <a:endParaRPr lang="en-US" b="0" dirty="0" smtClean="0">
              <a:cs typeface="Times New Roman" pitchFamily="18" charset="0"/>
            </a:endParaRPr>
          </a:p>
        </p:txBody>
      </p:sp>
      <p:sp>
        <p:nvSpPr>
          <p:cNvPr id="8" name="Rectangle 7"/>
          <p:cNvSpPr/>
          <p:nvPr/>
        </p:nvSpPr>
        <p:spPr>
          <a:xfrm>
            <a:off x="381000" y="3657600"/>
            <a:ext cx="8534400" cy="2862322"/>
          </a:xfrm>
          <a:prstGeom prst="rect">
            <a:avLst/>
          </a:prstGeom>
        </p:spPr>
        <p:txBody>
          <a:bodyPr wrap="square">
            <a:spAutoFit/>
          </a:bodyPr>
          <a:lstStyle/>
          <a:p>
            <a:pPr lvl="0" eaLnBrk="1" hangingPunct="1"/>
            <a:r>
              <a:rPr lang="en-US" sz="2000" dirty="0" smtClean="0">
                <a:ea typeface="Times New Roman" pitchFamily="18" charset="0"/>
                <a:cs typeface="Times New Roman" pitchFamily="18" charset="0"/>
              </a:rPr>
              <a:t>Taste and </a:t>
            </a:r>
            <a:r>
              <a:rPr lang="en-US" sz="2000" dirty="0" err="1" smtClean="0">
                <a:ea typeface="Times New Roman" pitchFamily="18" charset="0"/>
                <a:cs typeface="Times New Roman" pitchFamily="18" charset="0"/>
              </a:rPr>
              <a:t>Odour</a:t>
            </a:r>
            <a:endParaRPr lang="en-US" sz="2000" b="0" dirty="0" smtClean="0">
              <a:cs typeface="Times New Roman" pitchFamily="18" charset="0"/>
            </a:endParaRPr>
          </a:p>
          <a:p>
            <a:pPr lvl="0"/>
            <a:r>
              <a:rPr lang="en-US" sz="2000" b="0" dirty="0" smtClean="0">
                <a:ea typeface="Times New Roman" pitchFamily="18" charset="0"/>
                <a:cs typeface="Times New Roman" pitchFamily="18" charset="0"/>
              </a:rPr>
              <a:t>The extent of taste or </a:t>
            </a:r>
            <a:r>
              <a:rPr lang="en-US" sz="2000" b="0" dirty="0" err="1" smtClean="0">
                <a:ea typeface="Times New Roman" pitchFamily="18" charset="0"/>
                <a:cs typeface="Times New Roman" pitchFamily="18" charset="0"/>
              </a:rPr>
              <a:t>odour</a:t>
            </a:r>
            <a:r>
              <a:rPr lang="en-US" sz="2000" b="0" dirty="0" smtClean="0">
                <a:ea typeface="Times New Roman" pitchFamily="18" charset="0"/>
                <a:cs typeface="Times New Roman" pitchFamily="18" charset="0"/>
              </a:rPr>
              <a:t> present in a particular sample of water is measured by a term called </a:t>
            </a:r>
            <a:r>
              <a:rPr lang="en-US" sz="2000" dirty="0" err="1" smtClean="0">
                <a:ea typeface="Times New Roman" pitchFamily="18" charset="0"/>
                <a:cs typeface="Times New Roman" pitchFamily="18" charset="0"/>
              </a:rPr>
              <a:t>odour</a:t>
            </a:r>
            <a:r>
              <a:rPr lang="en-US" sz="2000" b="0" dirty="0" smtClean="0">
                <a:ea typeface="Times New Roman" pitchFamily="18" charset="0"/>
                <a:cs typeface="Times New Roman" pitchFamily="18" charset="0"/>
              </a:rPr>
              <a:t> </a:t>
            </a:r>
            <a:r>
              <a:rPr lang="en-US" sz="2000" dirty="0" smtClean="0">
                <a:ea typeface="Times New Roman" pitchFamily="18" charset="0"/>
                <a:cs typeface="Times New Roman" pitchFamily="18" charset="0"/>
              </a:rPr>
              <a:t>intensity</a:t>
            </a:r>
            <a:r>
              <a:rPr lang="en-US" sz="2000" b="0" dirty="0" smtClean="0">
                <a:ea typeface="Times New Roman" pitchFamily="18" charset="0"/>
                <a:cs typeface="Times New Roman" pitchFamily="18" charset="0"/>
              </a:rPr>
              <a:t>, which is related with the </a:t>
            </a:r>
            <a:r>
              <a:rPr lang="en-US" sz="2000" dirty="0" smtClean="0">
                <a:ea typeface="Times New Roman" pitchFamily="18" charset="0"/>
                <a:cs typeface="Times New Roman" pitchFamily="18" charset="0"/>
              </a:rPr>
              <a:t>threshold </a:t>
            </a:r>
            <a:r>
              <a:rPr lang="en-US" sz="2000" dirty="0" err="1" smtClean="0">
                <a:ea typeface="Times New Roman" pitchFamily="18" charset="0"/>
                <a:cs typeface="Times New Roman" pitchFamily="18" charset="0"/>
              </a:rPr>
              <a:t>odour</a:t>
            </a:r>
            <a:r>
              <a:rPr lang="en-US" sz="2000" dirty="0" smtClean="0">
                <a:ea typeface="Times New Roman" pitchFamily="18" charset="0"/>
                <a:cs typeface="Times New Roman" pitchFamily="18" charset="0"/>
              </a:rPr>
              <a:t> </a:t>
            </a:r>
            <a:r>
              <a:rPr lang="en-US" sz="2000" b="0" dirty="0" smtClean="0">
                <a:ea typeface="Times New Roman" pitchFamily="18" charset="0"/>
                <a:cs typeface="Times New Roman" pitchFamily="18" charset="0"/>
              </a:rPr>
              <a:t>or </a:t>
            </a:r>
            <a:r>
              <a:rPr lang="en-US" sz="2000" dirty="0" smtClean="0">
                <a:ea typeface="Times New Roman" pitchFamily="18" charset="0"/>
                <a:cs typeface="Times New Roman" pitchFamily="18" charset="0"/>
              </a:rPr>
              <a:t>threshold </a:t>
            </a:r>
            <a:r>
              <a:rPr lang="en-US" sz="2000" dirty="0" err="1" smtClean="0">
                <a:ea typeface="Times New Roman" pitchFamily="18" charset="0"/>
                <a:cs typeface="Times New Roman" pitchFamily="18" charset="0"/>
              </a:rPr>
              <a:t>odour</a:t>
            </a:r>
            <a:r>
              <a:rPr lang="en-US" sz="2000" dirty="0" smtClean="0">
                <a:ea typeface="Times New Roman" pitchFamily="18" charset="0"/>
                <a:cs typeface="Times New Roman" pitchFamily="18" charset="0"/>
              </a:rPr>
              <a:t> number.</a:t>
            </a:r>
            <a:r>
              <a:rPr lang="en-US" sz="2000" b="0" dirty="0" smtClean="0">
                <a:ea typeface="Times New Roman" pitchFamily="18" charset="0"/>
                <a:cs typeface="Times New Roman" pitchFamily="18" charset="0"/>
              </a:rPr>
              <a:t> Water to be tested is therefore gradually diluted with </a:t>
            </a:r>
            <a:r>
              <a:rPr lang="en-US" sz="2000" b="0" dirty="0" err="1" smtClean="0">
                <a:ea typeface="Times New Roman" pitchFamily="18" charset="0"/>
                <a:cs typeface="Times New Roman" pitchFamily="18" charset="0"/>
              </a:rPr>
              <a:t>odour</a:t>
            </a:r>
            <a:r>
              <a:rPr lang="en-US" sz="2000" b="0" dirty="0" smtClean="0">
                <a:ea typeface="Times New Roman" pitchFamily="18" charset="0"/>
                <a:cs typeface="Times New Roman" pitchFamily="18" charset="0"/>
              </a:rPr>
              <a:t> free water, and the mixture at which the detection of </a:t>
            </a:r>
            <a:r>
              <a:rPr lang="en-US" sz="2000" b="0" dirty="0" err="1" smtClean="0">
                <a:ea typeface="Times New Roman" pitchFamily="18" charset="0"/>
                <a:cs typeface="Times New Roman" pitchFamily="18" charset="0"/>
              </a:rPr>
              <a:t>odour</a:t>
            </a:r>
            <a:r>
              <a:rPr lang="en-US" sz="2000" b="0" dirty="0" smtClean="0">
                <a:ea typeface="Times New Roman" pitchFamily="18" charset="0"/>
                <a:cs typeface="Times New Roman" pitchFamily="18" charset="0"/>
              </a:rPr>
              <a:t> by human observation is just lost, is determined. The number of times the sample is diluted represents the threshold </a:t>
            </a:r>
            <a:r>
              <a:rPr lang="en-US" sz="2000" b="0" dirty="0" err="1" smtClean="0">
                <a:ea typeface="Times New Roman" pitchFamily="18" charset="0"/>
                <a:cs typeface="Times New Roman" pitchFamily="18" charset="0"/>
              </a:rPr>
              <a:t>odour</a:t>
            </a:r>
            <a:r>
              <a:rPr lang="en-US" sz="2000" b="0" dirty="0" smtClean="0">
                <a:ea typeface="Times New Roman" pitchFamily="18" charset="0"/>
                <a:cs typeface="Times New Roman" pitchFamily="18" charset="0"/>
              </a:rPr>
              <a:t> number. For public supplies, the water should generally free from </a:t>
            </a:r>
            <a:r>
              <a:rPr lang="en-US" sz="2000" b="0" dirty="0" err="1" smtClean="0">
                <a:ea typeface="Times New Roman" pitchFamily="18" charset="0"/>
                <a:cs typeface="Times New Roman" pitchFamily="18" charset="0"/>
              </a:rPr>
              <a:t>odour</a:t>
            </a:r>
            <a:r>
              <a:rPr lang="en-US" sz="2000" b="0" dirty="0" smtClean="0">
                <a:ea typeface="Times New Roman" pitchFamily="18" charset="0"/>
                <a:cs typeface="Times New Roman" pitchFamily="18" charset="0"/>
              </a:rPr>
              <a:t>, i.e. the threshold number should be 1 and should never exceed 3.</a:t>
            </a:r>
            <a:endParaRPr lang="en-US" sz="2000" b="0" dirty="0" smtClean="0">
              <a:cs typeface="Times New Roman" pitchFamily="18" charset="0"/>
            </a:endParaRPr>
          </a:p>
        </p:txBody>
      </p:sp>
    </p:spTree>
    <p:extLst>
      <p:ext uri="{BB962C8B-B14F-4D97-AF65-F5344CB8AC3E}">
        <p14:creationId xmlns="" xmlns:p14="http://schemas.microsoft.com/office/powerpoint/2010/main" val="22054030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9913488C-F581-445F-8183-33A05B81789A}"/>
              </a:ext>
            </a:extLst>
          </p:cNvPr>
          <p:cNvSpPr>
            <a:spLocks noGrp="1"/>
          </p:cNvSpPr>
          <p:nvPr>
            <p:ph type="dt" sz="half" idx="10"/>
          </p:nvPr>
        </p:nvSpPr>
        <p:spPr/>
        <p:txBody>
          <a:bodyPr/>
          <a:lstStyle/>
          <a:p>
            <a:pPr>
              <a:defRPr/>
            </a:pPr>
            <a:fld id="{F324E99D-8C8F-452E-ACCF-70270F60FAF3}"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D03DB05E-A43C-4588-A482-14AF07BD9A49}"/>
              </a:ext>
            </a:extLst>
          </p:cNvPr>
          <p:cNvSpPr>
            <a:spLocks noGrp="1"/>
          </p:cNvSpPr>
          <p:nvPr>
            <p:ph type="ftr" sz="quarter" idx="11"/>
          </p:nvPr>
        </p:nvSpPr>
        <p:spPr>
          <a:xfrm>
            <a:off x="1676400" y="6356350"/>
            <a:ext cx="5181600" cy="365125"/>
          </a:xfrm>
        </p:spPr>
        <p:txBody>
          <a:bodyPr/>
          <a:lstStyle/>
          <a:p>
            <a:pPr>
              <a:defRPr/>
            </a:pPr>
            <a:r>
              <a:rPr lang="en-US" dirty="0"/>
              <a:t>https://socratic.org/questions/what-are-some-examples-of-biogeochemical-cycles</a:t>
            </a:r>
          </a:p>
        </p:txBody>
      </p:sp>
      <p:sp>
        <p:nvSpPr>
          <p:cNvPr id="6" name="Slide Number Placeholder 5">
            <a:extLst>
              <a:ext uri="{FF2B5EF4-FFF2-40B4-BE49-F238E27FC236}">
                <a16:creationId xmlns="" xmlns:a16="http://schemas.microsoft.com/office/drawing/2014/main" id="{BC7C11B5-9B8B-4C9D-99AC-9766D9E0280B}"/>
              </a:ext>
            </a:extLst>
          </p:cNvPr>
          <p:cNvSpPr>
            <a:spLocks noGrp="1"/>
          </p:cNvSpPr>
          <p:nvPr>
            <p:ph type="sldNum" sz="quarter" idx="12"/>
          </p:nvPr>
        </p:nvSpPr>
        <p:spPr/>
        <p:txBody>
          <a:bodyPr/>
          <a:lstStyle/>
          <a:p>
            <a:fld id="{7288D19C-C766-4A53-9BFF-A7850751D253}" type="slidenum">
              <a:rPr lang="en-US" altLang="en-US" smtClean="0"/>
              <a:pPr/>
              <a:t>20</a:t>
            </a:fld>
            <a:endParaRPr lang="en-US" altLang="en-US"/>
          </a:p>
        </p:txBody>
      </p:sp>
      <p:sp>
        <p:nvSpPr>
          <p:cNvPr id="8" name="Rectangle 7"/>
          <p:cNvSpPr/>
          <p:nvPr/>
        </p:nvSpPr>
        <p:spPr>
          <a:xfrm>
            <a:off x="609600" y="1066800"/>
            <a:ext cx="7467600" cy="3785652"/>
          </a:xfrm>
          <a:prstGeom prst="rect">
            <a:avLst/>
          </a:prstGeom>
        </p:spPr>
        <p:txBody>
          <a:bodyPr wrap="square">
            <a:spAutoFit/>
          </a:bodyPr>
          <a:lstStyle/>
          <a:p>
            <a:r>
              <a:rPr lang="en-US" dirty="0" smtClean="0"/>
              <a:t> </a:t>
            </a:r>
            <a:r>
              <a:rPr lang="en-US" b="0" dirty="0" smtClean="0"/>
              <a:t>This is because there are many bacteria working hard in the sediments to decompose dead tissue, and they use up a lot of the available oxygen. In fact, oxygen disappears very quickly in the bottom mud (often within a centimeter or two) and ORP falls quickly. ORP is measured in addition to dissolved oxygen because ORP can provide scientists with additional information of the water quality and degree of pollution, if present. Also, there are other elements that can function like oxygen (in terms of chemistry) and contribute to increased ORP.</a:t>
            </a:r>
            <a:endParaRPr lang="en-US" b="0" dirty="0"/>
          </a:p>
        </p:txBody>
      </p:sp>
    </p:spTree>
    <p:extLst>
      <p:ext uri="{BB962C8B-B14F-4D97-AF65-F5344CB8AC3E}">
        <p14:creationId xmlns="" xmlns:p14="http://schemas.microsoft.com/office/powerpoint/2010/main" val="1958397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F69D247F-2FCC-4C86-BDA8-F3FE40BEBEAD}"/>
              </a:ext>
            </a:extLst>
          </p:cNvPr>
          <p:cNvSpPr>
            <a:spLocks noGrp="1"/>
          </p:cNvSpPr>
          <p:nvPr>
            <p:ph type="dt" sz="half" idx="10"/>
          </p:nvPr>
        </p:nvSpPr>
        <p:spPr/>
        <p:txBody>
          <a:bodyPr/>
          <a:lstStyle/>
          <a:p>
            <a:pPr>
              <a:defRPr/>
            </a:pPr>
            <a:fld id="{B8E0C193-DE1B-47DC-8855-44C0F047C2AD}"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137BCE5D-98E1-49E9-ADCF-0A0260C9FE02}"/>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3ADD05EC-B3F6-4F7E-9333-54D342A5BC79}"/>
              </a:ext>
            </a:extLst>
          </p:cNvPr>
          <p:cNvSpPr>
            <a:spLocks noGrp="1"/>
          </p:cNvSpPr>
          <p:nvPr>
            <p:ph type="sldNum" sz="quarter" idx="12"/>
          </p:nvPr>
        </p:nvSpPr>
        <p:spPr/>
        <p:txBody>
          <a:bodyPr/>
          <a:lstStyle/>
          <a:p>
            <a:fld id="{7288D19C-C766-4A53-9BFF-A7850751D253}" type="slidenum">
              <a:rPr lang="en-US" altLang="en-US" smtClean="0"/>
              <a:pPr/>
              <a:t>21</a:t>
            </a:fld>
            <a:endParaRPr lang="en-US" altLang="en-US"/>
          </a:p>
        </p:txBody>
      </p:sp>
      <p:pic>
        <p:nvPicPr>
          <p:cNvPr id="8" name="Picture 2" descr="Aquarium Redox Balance | Fish Health | Potential &amp;amp; Reduction | rH"/>
          <p:cNvPicPr>
            <a:picLocks noChangeAspect="1" noChangeArrowheads="1"/>
          </p:cNvPicPr>
          <p:nvPr/>
        </p:nvPicPr>
        <p:blipFill>
          <a:blip r:embed="rId2"/>
          <a:srcRect/>
          <a:stretch>
            <a:fillRect/>
          </a:stretch>
        </p:blipFill>
        <p:spPr bwMode="auto">
          <a:xfrm>
            <a:off x="533400" y="838200"/>
            <a:ext cx="7620000" cy="5181600"/>
          </a:xfrm>
          <a:prstGeom prst="rect">
            <a:avLst/>
          </a:prstGeom>
          <a:noFill/>
        </p:spPr>
      </p:pic>
    </p:spTree>
    <p:extLst>
      <p:ext uri="{BB962C8B-B14F-4D97-AF65-F5344CB8AC3E}">
        <p14:creationId xmlns="" xmlns:p14="http://schemas.microsoft.com/office/powerpoint/2010/main" val="34054447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F69D247F-2FCC-4C86-BDA8-F3FE40BEBEAD}"/>
              </a:ext>
            </a:extLst>
          </p:cNvPr>
          <p:cNvSpPr>
            <a:spLocks noGrp="1"/>
          </p:cNvSpPr>
          <p:nvPr>
            <p:ph type="dt" sz="half" idx="10"/>
          </p:nvPr>
        </p:nvSpPr>
        <p:spPr/>
        <p:txBody>
          <a:bodyPr/>
          <a:lstStyle/>
          <a:p>
            <a:pPr>
              <a:defRPr/>
            </a:pPr>
            <a:fld id="{B8E0C193-DE1B-47DC-8855-44C0F047C2AD}"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137BCE5D-98E1-49E9-ADCF-0A0260C9FE02}"/>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3ADD05EC-B3F6-4F7E-9333-54D342A5BC79}"/>
              </a:ext>
            </a:extLst>
          </p:cNvPr>
          <p:cNvSpPr>
            <a:spLocks noGrp="1"/>
          </p:cNvSpPr>
          <p:nvPr>
            <p:ph type="sldNum" sz="quarter" idx="12"/>
          </p:nvPr>
        </p:nvSpPr>
        <p:spPr/>
        <p:txBody>
          <a:bodyPr/>
          <a:lstStyle/>
          <a:p>
            <a:fld id="{7288D19C-C766-4A53-9BFF-A7850751D253}" type="slidenum">
              <a:rPr lang="en-US" altLang="en-US" smtClean="0"/>
              <a:pPr/>
              <a:t>22</a:t>
            </a:fld>
            <a:endParaRPr lang="en-US" altLang="en-US"/>
          </a:p>
        </p:txBody>
      </p:sp>
      <p:sp>
        <p:nvSpPr>
          <p:cNvPr id="8" name="Rectangle 7"/>
          <p:cNvSpPr/>
          <p:nvPr/>
        </p:nvSpPr>
        <p:spPr>
          <a:xfrm>
            <a:off x="3352800" y="762000"/>
            <a:ext cx="2355132" cy="461665"/>
          </a:xfrm>
          <a:prstGeom prst="rect">
            <a:avLst/>
          </a:prstGeom>
        </p:spPr>
        <p:txBody>
          <a:bodyPr wrap="none">
            <a:spAutoFit/>
          </a:bodyPr>
          <a:lstStyle/>
          <a:p>
            <a:pPr lvl="0" eaLnBrk="1" hangingPunct="1"/>
            <a:r>
              <a:rPr lang="en-US" dirty="0" smtClean="0">
                <a:solidFill>
                  <a:srgbClr val="2C5E1B"/>
                </a:solidFill>
                <a:latin typeface="Helvetica"/>
                <a:ea typeface="Times New Roman" pitchFamily="18" charset="0"/>
                <a:cs typeface="Arial" pitchFamily="34" charset="0"/>
              </a:rPr>
              <a:t>Ion Exchanges</a:t>
            </a:r>
            <a:endParaRPr lang="en-US" sz="1100" dirty="0" smtClean="0">
              <a:latin typeface="Arial" pitchFamily="34" charset="0"/>
              <a:ea typeface="Times New Roman" pitchFamily="18" charset="0"/>
              <a:cs typeface="Arial" pitchFamily="34" charset="0"/>
            </a:endParaRPr>
          </a:p>
        </p:txBody>
      </p:sp>
      <p:pic>
        <p:nvPicPr>
          <p:cNvPr id="9" name="Picture 8" descr="Soil cation exchange capacity"/>
          <p:cNvPicPr/>
          <p:nvPr/>
        </p:nvPicPr>
        <p:blipFill>
          <a:blip r:embed="rId2"/>
          <a:srcRect/>
          <a:stretch>
            <a:fillRect/>
          </a:stretch>
        </p:blipFill>
        <p:spPr bwMode="auto">
          <a:xfrm>
            <a:off x="762000" y="1295400"/>
            <a:ext cx="6629400" cy="4267200"/>
          </a:xfrm>
          <a:prstGeom prst="rect">
            <a:avLst/>
          </a:prstGeom>
          <a:noFill/>
          <a:ln w="9525">
            <a:noFill/>
            <a:miter lim="800000"/>
            <a:headEnd/>
            <a:tailEnd/>
          </a:ln>
        </p:spPr>
      </p:pic>
    </p:spTree>
    <p:extLst>
      <p:ext uri="{BB962C8B-B14F-4D97-AF65-F5344CB8AC3E}">
        <p14:creationId xmlns="" xmlns:p14="http://schemas.microsoft.com/office/powerpoint/2010/main" val="42249813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2E2982FF-3715-42DE-A136-6751FCD96B5D}"/>
              </a:ext>
            </a:extLst>
          </p:cNvPr>
          <p:cNvSpPr>
            <a:spLocks noGrp="1"/>
          </p:cNvSpPr>
          <p:nvPr>
            <p:ph type="dt" sz="half" idx="10"/>
          </p:nvPr>
        </p:nvSpPr>
        <p:spPr/>
        <p:txBody>
          <a:bodyPr/>
          <a:lstStyle/>
          <a:p>
            <a:pPr>
              <a:defRPr/>
            </a:pPr>
            <a:fld id="{72D4F5D3-49E9-4E68-AD8C-752FD3F515C1}"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5418118C-9302-4680-9486-3D4A2DDC44B5}"/>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0994DA5B-078C-49F3-9495-6A81FC7E40F0}"/>
              </a:ext>
            </a:extLst>
          </p:cNvPr>
          <p:cNvSpPr>
            <a:spLocks noGrp="1"/>
          </p:cNvSpPr>
          <p:nvPr>
            <p:ph type="sldNum" sz="quarter" idx="12"/>
          </p:nvPr>
        </p:nvSpPr>
        <p:spPr/>
        <p:txBody>
          <a:bodyPr/>
          <a:lstStyle/>
          <a:p>
            <a:fld id="{7288D19C-C766-4A53-9BFF-A7850751D253}" type="slidenum">
              <a:rPr lang="en-US" altLang="en-US" smtClean="0"/>
              <a:pPr/>
              <a:t>23</a:t>
            </a:fld>
            <a:endParaRPr lang="en-US" altLang="en-US"/>
          </a:p>
        </p:txBody>
      </p:sp>
      <p:sp>
        <p:nvSpPr>
          <p:cNvPr id="8" name="Rectangle 7"/>
          <p:cNvSpPr/>
          <p:nvPr/>
        </p:nvSpPr>
        <p:spPr>
          <a:xfrm>
            <a:off x="838200" y="762000"/>
            <a:ext cx="8001000" cy="1938992"/>
          </a:xfrm>
          <a:prstGeom prst="rect">
            <a:avLst/>
          </a:prstGeom>
        </p:spPr>
        <p:txBody>
          <a:bodyPr wrap="square">
            <a:spAutoFit/>
          </a:bodyPr>
          <a:lstStyle/>
          <a:p>
            <a:r>
              <a:rPr lang="en-US" b="0" dirty="0" smtClean="0">
                <a:solidFill>
                  <a:srgbClr val="000000"/>
                </a:solidFill>
                <a:ea typeface="Times New Roman" pitchFamily="18" charset="0"/>
                <a:cs typeface="Times New Roman" pitchFamily="18" charset="0"/>
              </a:rPr>
              <a:t>Ion exchange involves the movement of </a:t>
            </a:r>
            <a:r>
              <a:rPr lang="en-US" b="0" dirty="0" err="1" smtClean="0">
                <a:solidFill>
                  <a:srgbClr val="000000"/>
                </a:solidFill>
                <a:ea typeface="Times New Roman" pitchFamily="18" charset="0"/>
                <a:cs typeface="Times New Roman" pitchFamily="18" charset="0"/>
              </a:rPr>
              <a:t>cations</a:t>
            </a:r>
            <a:r>
              <a:rPr lang="en-US" b="0" dirty="0" smtClean="0">
                <a:solidFill>
                  <a:srgbClr val="000000"/>
                </a:solidFill>
                <a:ea typeface="Times New Roman" pitchFamily="18" charset="0"/>
                <a:cs typeface="Times New Roman" pitchFamily="18" charset="0"/>
              </a:rPr>
              <a:t> (positively charged elements like calcium, magnesium, and sodium) and anions (negatively charged elements like chloride, and compounds like nitrate) through the soils. </a:t>
            </a:r>
            <a:r>
              <a:rPr lang="en-US" b="0" dirty="0" err="1" smtClean="0">
                <a:solidFill>
                  <a:srgbClr val="000000"/>
                </a:solidFill>
                <a:ea typeface="Times New Roman" pitchFamily="18" charset="0"/>
                <a:cs typeface="Times New Roman" pitchFamily="18" charset="0"/>
              </a:rPr>
              <a:t>Cation</a:t>
            </a:r>
            <a:r>
              <a:rPr lang="en-US" b="0" dirty="0" smtClean="0">
                <a:solidFill>
                  <a:srgbClr val="000000"/>
                </a:solidFill>
                <a:ea typeface="Times New Roman" pitchFamily="18" charset="0"/>
                <a:cs typeface="Times New Roman" pitchFamily="18" charset="0"/>
              </a:rPr>
              <a:t> exchange is much more common.</a:t>
            </a:r>
            <a:endParaRPr lang="en-US" dirty="0"/>
          </a:p>
        </p:txBody>
      </p:sp>
      <p:sp>
        <p:nvSpPr>
          <p:cNvPr id="9" name="Rectangle 8"/>
          <p:cNvSpPr/>
          <p:nvPr/>
        </p:nvSpPr>
        <p:spPr>
          <a:xfrm>
            <a:off x="762000" y="2971800"/>
            <a:ext cx="8077200" cy="1938992"/>
          </a:xfrm>
          <a:prstGeom prst="rect">
            <a:avLst/>
          </a:prstGeom>
        </p:spPr>
        <p:txBody>
          <a:bodyPr wrap="square">
            <a:spAutoFit/>
          </a:bodyPr>
          <a:lstStyle/>
          <a:p>
            <a:pPr lvl="0" eaLnBrk="1" hangingPunct="1"/>
            <a:r>
              <a:rPr lang="en-US" i="1" dirty="0" err="1" smtClean="0">
                <a:solidFill>
                  <a:srgbClr val="000000"/>
                </a:solidFill>
                <a:ea typeface="Times New Roman" pitchFamily="18" charset="0"/>
                <a:cs typeface="Times New Roman" pitchFamily="18" charset="0"/>
              </a:rPr>
              <a:t>Cation</a:t>
            </a:r>
            <a:r>
              <a:rPr lang="en-US" i="1" dirty="0" smtClean="0">
                <a:solidFill>
                  <a:srgbClr val="000000"/>
                </a:solidFill>
                <a:ea typeface="Times New Roman" pitchFamily="18" charset="0"/>
                <a:cs typeface="Times New Roman" pitchFamily="18" charset="0"/>
              </a:rPr>
              <a:t> exchange</a:t>
            </a:r>
            <a:r>
              <a:rPr lang="en-US" b="0" dirty="0" smtClean="0">
                <a:solidFill>
                  <a:srgbClr val="000000"/>
                </a:solidFill>
                <a:ea typeface="Times New Roman" pitchFamily="18" charset="0"/>
                <a:cs typeface="Times New Roman" pitchFamily="18" charset="0"/>
              </a:rPr>
              <a:t> is the interchanging between a </a:t>
            </a:r>
            <a:r>
              <a:rPr lang="en-US" b="0" dirty="0" err="1" smtClean="0">
                <a:solidFill>
                  <a:srgbClr val="000000"/>
                </a:solidFill>
                <a:ea typeface="Times New Roman" pitchFamily="18" charset="0"/>
                <a:cs typeface="Times New Roman" pitchFamily="18" charset="0"/>
              </a:rPr>
              <a:t>cation</a:t>
            </a:r>
            <a:r>
              <a:rPr lang="en-US" b="0" dirty="0" smtClean="0">
                <a:solidFill>
                  <a:srgbClr val="000000"/>
                </a:solidFill>
                <a:ea typeface="Times New Roman" pitchFamily="18" charset="0"/>
                <a:cs typeface="Times New Roman" pitchFamily="18" charset="0"/>
              </a:rPr>
              <a:t> in the solution of water around the soil particle, and another </a:t>
            </a:r>
            <a:r>
              <a:rPr lang="en-US" b="0" dirty="0" err="1" smtClean="0">
                <a:solidFill>
                  <a:srgbClr val="000000"/>
                </a:solidFill>
                <a:ea typeface="Times New Roman" pitchFamily="18" charset="0"/>
                <a:cs typeface="Times New Roman" pitchFamily="18" charset="0"/>
              </a:rPr>
              <a:t>cation</a:t>
            </a:r>
            <a:r>
              <a:rPr lang="en-US" b="0" dirty="0" smtClean="0">
                <a:solidFill>
                  <a:srgbClr val="000000"/>
                </a:solidFill>
                <a:ea typeface="Times New Roman" pitchFamily="18" charset="0"/>
                <a:cs typeface="Times New Roman" pitchFamily="18" charset="0"/>
              </a:rPr>
              <a:t> that is stuck to the clay surface. The number of </a:t>
            </a:r>
            <a:r>
              <a:rPr lang="en-US" b="0" dirty="0" err="1" smtClean="0">
                <a:solidFill>
                  <a:srgbClr val="000000"/>
                </a:solidFill>
                <a:ea typeface="Times New Roman" pitchFamily="18" charset="0"/>
                <a:cs typeface="Times New Roman" pitchFamily="18" charset="0"/>
              </a:rPr>
              <a:t>cations</a:t>
            </a:r>
            <a:r>
              <a:rPr lang="en-US" b="0" dirty="0" smtClean="0">
                <a:solidFill>
                  <a:srgbClr val="000000"/>
                </a:solidFill>
                <a:ea typeface="Times New Roman" pitchFamily="18" charset="0"/>
                <a:cs typeface="Times New Roman" pitchFamily="18" charset="0"/>
              </a:rPr>
              <a:t> in the soil water solution is much smaller than the number that is attached to soil particles.</a:t>
            </a:r>
            <a:endParaRPr lang="en-US" b="0" dirty="0" smtClean="0">
              <a:cs typeface="Times New Roman" pitchFamily="18" charset="0"/>
            </a:endParaRPr>
          </a:p>
        </p:txBody>
      </p:sp>
    </p:spTree>
    <p:extLst>
      <p:ext uri="{BB962C8B-B14F-4D97-AF65-F5344CB8AC3E}">
        <p14:creationId xmlns="" xmlns:p14="http://schemas.microsoft.com/office/powerpoint/2010/main" val="22302258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F38A2EE5-BCC4-4DEE-B0D4-5F3D2D592180}"/>
              </a:ext>
            </a:extLst>
          </p:cNvPr>
          <p:cNvSpPr>
            <a:spLocks noGrp="1"/>
          </p:cNvSpPr>
          <p:nvPr>
            <p:ph type="dt" sz="half" idx="10"/>
          </p:nvPr>
        </p:nvSpPr>
        <p:spPr/>
        <p:txBody>
          <a:bodyPr/>
          <a:lstStyle/>
          <a:p>
            <a:pPr>
              <a:defRPr/>
            </a:pPr>
            <a:fld id="{255E8905-4415-42DA-81BA-D171113293A8}"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C1E35AAA-8747-4796-849B-C2D21EA0760F}"/>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4A93ACAA-18AD-48EB-BAF2-77E3D0D97A79}"/>
              </a:ext>
            </a:extLst>
          </p:cNvPr>
          <p:cNvSpPr>
            <a:spLocks noGrp="1"/>
          </p:cNvSpPr>
          <p:nvPr>
            <p:ph type="sldNum" sz="quarter" idx="12"/>
          </p:nvPr>
        </p:nvSpPr>
        <p:spPr/>
        <p:txBody>
          <a:bodyPr/>
          <a:lstStyle/>
          <a:p>
            <a:fld id="{7288D19C-C766-4A53-9BFF-A7850751D253}" type="slidenum">
              <a:rPr lang="en-US" altLang="en-US" smtClean="0"/>
              <a:pPr/>
              <a:t>24</a:t>
            </a:fld>
            <a:endParaRPr lang="en-US" altLang="en-US"/>
          </a:p>
        </p:txBody>
      </p:sp>
      <p:sp>
        <p:nvSpPr>
          <p:cNvPr id="7" name="Rectangle 6"/>
          <p:cNvSpPr/>
          <p:nvPr/>
        </p:nvSpPr>
        <p:spPr>
          <a:xfrm>
            <a:off x="762000" y="612845"/>
            <a:ext cx="7696200" cy="3046988"/>
          </a:xfrm>
          <a:prstGeom prst="rect">
            <a:avLst/>
          </a:prstGeom>
        </p:spPr>
        <p:txBody>
          <a:bodyPr wrap="square">
            <a:spAutoFit/>
          </a:bodyPr>
          <a:lstStyle/>
          <a:p>
            <a:pPr lvl="0" eaLnBrk="1" hangingPunct="1"/>
            <a:r>
              <a:rPr lang="en-US" b="0" dirty="0" smtClean="0">
                <a:solidFill>
                  <a:srgbClr val="000000"/>
                </a:solidFill>
                <a:ea typeface="Times New Roman" pitchFamily="18" charset="0"/>
                <a:cs typeface="Times New Roman" pitchFamily="18" charset="0"/>
              </a:rPr>
              <a:t>The total amount of positive charges that the soil can absorb is called the </a:t>
            </a:r>
            <a:r>
              <a:rPr lang="en-US" dirty="0" err="1" smtClean="0">
                <a:solidFill>
                  <a:srgbClr val="000000"/>
                </a:solidFill>
                <a:ea typeface="Times New Roman" pitchFamily="18" charset="0"/>
                <a:cs typeface="Times New Roman" pitchFamily="18" charset="0"/>
              </a:rPr>
              <a:t>cation</a:t>
            </a:r>
            <a:r>
              <a:rPr lang="en-US" dirty="0" smtClean="0">
                <a:solidFill>
                  <a:srgbClr val="000000"/>
                </a:solidFill>
                <a:ea typeface="Times New Roman" pitchFamily="18" charset="0"/>
                <a:cs typeface="Times New Roman" pitchFamily="18" charset="0"/>
              </a:rPr>
              <a:t> exchange capacity (CEC).</a:t>
            </a:r>
            <a:r>
              <a:rPr lang="en-US" b="0" dirty="0" smtClean="0">
                <a:solidFill>
                  <a:srgbClr val="000000"/>
                </a:solidFill>
                <a:ea typeface="Times New Roman" pitchFamily="18" charset="0"/>
                <a:cs typeface="Times New Roman" pitchFamily="18" charset="0"/>
              </a:rPr>
              <a:t> CEC impacts how quickly nutrients move through the profile. A soil with a low CEC is much less fertile because it cannot hold on to many nutrients, and they usually contain less clays. If your soil has a low CEC, it is important to apply fertilizer small doses so it does not infiltrate into the groundwater. A soil with a  low CEC is less able to hold spilt chemicals.</a:t>
            </a:r>
            <a:endParaRPr lang="en-US" b="0" dirty="0" smtClean="0">
              <a:cs typeface="Times New Roman" pitchFamily="18" charset="0"/>
            </a:endParaRPr>
          </a:p>
        </p:txBody>
      </p:sp>
    </p:spTree>
    <p:extLst>
      <p:ext uri="{BB962C8B-B14F-4D97-AF65-F5344CB8AC3E}">
        <p14:creationId xmlns="" xmlns:p14="http://schemas.microsoft.com/office/powerpoint/2010/main" val="24003928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F38A2EE5-BCC4-4DEE-B0D4-5F3D2D592180}"/>
              </a:ext>
            </a:extLst>
          </p:cNvPr>
          <p:cNvSpPr>
            <a:spLocks noGrp="1"/>
          </p:cNvSpPr>
          <p:nvPr>
            <p:ph type="dt" sz="half" idx="10"/>
          </p:nvPr>
        </p:nvSpPr>
        <p:spPr/>
        <p:txBody>
          <a:bodyPr/>
          <a:lstStyle/>
          <a:p>
            <a:pPr>
              <a:defRPr/>
            </a:pPr>
            <a:fld id="{255E8905-4415-42DA-81BA-D171113293A8}"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C1E35AAA-8747-4796-849B-C2D21EA0760F}"/>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4A93ACAA-18AD-48EB-BAF2-77E3D0D97A79}"/>
              </a:ext>
            </a:extLst>
          </p:cNvPr>
          <p:cNvSpPr>
            <a:spLocks noGrp="1"/>
          </p:cNvSpPr>
          <p:nvPr>
            <p:ph type="sldNum" sz="quarter" idx="12"/>
          </p:nvPr>
        </p:nvSpPr>
        <p:spPr/>
        <p:txBody>
          <a:bodyPr/>
          <a:lstStyle/>
          <a:p>
            <a:fld id="{7288D19C-C766-4A53-9BFF-A7850751D253}" type="slidenum">
              <a:rPr lang="en-US" altLang="en-US" smtClean="0"/>
              <a:pPr/>
              <a:t>25</a:t>
            </a:fld>
            <a:endParaRPr lang="en-US" altLang="en-US"/>
          </a:p>
        </p:txBody>
      </p:sp>
      <p:sp>
        <p:nvSpPr>
          <p:cNvPr id="7" name="Rectangle 6"/>
          <p:cNvSpPr/>
          <p:nvPr/>
        </p:nvSpPr>
        <p:spPr>
          <a:xfrm>
            <a:off x="533400" y="914400"/>
            <a:ext cx="8305800" cy="3785652"/>
          </a:xfrm>
          <a:prstGeom prst="rect">
            <a:avLst/>
          </a:prstGeom>
        </p:spPr>
        <p:txBody>
          <a:bodyPr wrap="square">
            <a:spAutoFit/>
          </a:bodyPr>
          <a:lstStyle/>
          <a:p>
            <a:r>
              <a:rPr lang="en-US" dirty="0" smtClean="0"/>
              <a:t>Anion Exchange:</a:t>
            </a:r>
          </a:p>
          <a:p>
            <a:r>
              <a:rPr lang="en-US" b="0" dirty="0" smtClean="0"/>
              <a:t>Anion exchange on clay minerals and soils has not been studied like that of </a:t>
            </a:r>
            <a:r>
              <a:rPr lang="en-US" b="0" dirty="0" err="1" smtClean="0"/>
              <a:t>cation</a:t>
            </a:r>
            <a:r>
              <a:rPr lang="en-US" b="0" dirty="0" smtClean="0"/>
              <a:t> exchange. The effect of concentration, mole fraction and complementary ion on the distribution of exchangeable anions (H</a:t>
            </a:r>
            <a:r>
              <a:rPr lang="en-US" b="0" baseline="-25000" dirty="0" smtClean="0"/>
              <a:t>2</a:t>
            </a:r>
            <a:r>
              <a:rPr lang="en-US" b="0" dirty="0" smtClean="0"/>
              <a:t>PO</a:t>
            </a:r>
            <a:r>
              <a:rPr lang="en-US" b="0" baseline="-25000" dirty="0" smtClean="0"/>
              <a:t>4</a:t>
            </a:r>
            <a:r>
              <a:rPr lang="en-US" b="0" baseline="30000" dirty="0" smtClean="0"/>
              <a:t>–</a:t>
            </a:r>
            <a:r>
              <a:rPr lang="en-US" b="0" dirty="0" smtClean="0"/>
              <a:t> HPO</a:t>
            </a:r>
            <a:r>
              <a:rPr lang="en-US" b="0" baseline="-25000" dirty="0" smtClean="0"/>
              <a:t>4</a:t>
            </a:r>
            <a:r>
              <a:rPr lang="en-US" b="0" baseline="30000" dirty="0" smtClean="0"/>
              <a:t>=</a:t>
            </a:r>
            <a:r>
              <a:rPr lang="en-US" b="0" dirty="0" smtClean="0"/>
              <a:t>, CI</a:t>
            </a:r>
            <a:r>
              <a:rPr lang="en-US" b="0" baseline="30000" dirty="0" smtClean="0"/>
              <a:t>–</a:t>
            </a:r>
            <a:r>
              <a:rPr lang="en-US" b="0" dirty="0" smtClean="0"/>
              <a:t>, SO</a:t>
            </a:r>
            <a:r>
              <a:rPr lang="en-US" b="0" baseline="-25000" dirty="0" smtClean="0"/>
              <a:t>4</a:t>
            </a:r>
            <a:r>
              <a:rPr lang="en-US" b="0" baseline="30000" dirty="0" smtClean="0"/>
              <a:t>=</a:t>
            </a:r>
            <a:r>
              <a:rPr lang="en-US" b="0" dirty="0" smtClean="0"/>
              <a:t>, NO</a:t>
            </a:r>
            <a:r>
              <a:rPr lang="en-US" b="0" baseline="-25000" dirty="0" smtClean="0"/>
              <a:t>3</a:t>
            </a:r>
            <a:r>
              <a:rPr lang="en-US" b="0" baseline="30000" dirty="0" smtClean="0"/>
              <a:t>–</a:t>
            </a:r>
            <a:r>
              <a:rPr lang="en-US" b="0" dirty="0" smtClean="0"/>
              <a:t>, MoO</a:t>
            </a:r>
            <a:r>
              <a:rPr lang="en-US" b="0" baseline="-25000" dirty="0" smtClean="0"/>
              <a:t>4</a:t>
            </a:r>
            <a:r>
              <a:rPr lang="en-US" b="0" baseline="30000" dirty="0" smtClean="0"/>
              <a:t>=</a:t>
            </a:r>
            <a:r>
              <a:rPr lang="en-US" b="0" dirty="0" smtClean="0"/>
              <a:t>) seems to be similar to that for </a:t>
            </a:r>
            <a:r>
              <a:rPr lang="en-US" b="0" dirty="0" err="1" smtClean="0"/>
              <a:t>cations</a:t>
            </a:r>
            <a:r>
              <a:rPr lang="en-US" b="0" dirty="0" smtClean="0"/>
              <a:t>.</a:t>
            </a:r>
          </a:p>
          <a:p>
            <a:r>
              <a:rPr lang="en-US" b="0" dirty="0" smtClean="0"/>
              <a:t>Anion-exchange capacity has been defined as the capacity of a soil to adsorb or release anions under normal soil conditions. The </a:t>
            </a:r>
            <a:r>
              <a:rPr lang="en-US" b="0" dirty="0" err="1" smtClean="0"/>
              <a:t>cation</a:t>
            </a:r>
            <a:r>
              <a:rPr lang="en-US" b="0" dirty="0" smtClean="0"/>
              <a:t> to anion exchange capacities of different clay minerals </a:t>
            </a:r>
            <a:r>
              <a:rPr lang="en-US" b="0" smtClean="0"/>
              <a:t>were found.</a:t>
            </a:r>
            <a:endParaRPr lang="en-US" b="0" dirty="0"/>
          </a:p>
        </p:txBody>
      </p:sp>
    </p:spTree>
    <p:extLst>
      <p:ext uri="{BB962C8B-B14F-4D97-AF65-F5344CB8AC3E}">
        <p14:creationId xmlns="" xmlns:p14="http://schemas.microsoft.com/office/powerpoint/2010/main" val="31080067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A58EF871-B990-4CE2-86E0-C493A69A55CD}"/>
              </a:ext>
            </a:extLst>
          </p:cNvPr>
          <p:cNvSpPr>
            <a:spLocks noGrp="1"/>
          </p:cNvSpPr>
          <p:nvPr>
            <p:ph type="dt" sz="half" idx="10"/>
          </p:nvPr>
        </p:nvSpPr>
        <p:spPr/>
        <p:txBody>
          <a:bodyPr/>
          <a:lstStyle/>
          <a:p>
            <a:pPr>
              <a:defRPr/>
            </a:pPr>
            <a:fld id="{C10B11DE-7614-44AC-8F26-7DEBEA9B58F9}"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2396CEC6-4C1D-4074-9CA1-D4E0A4D8AB29}"/>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1E100DDA-A0D3-4053-BF7B-76A5809A86D4}"/>
              </a:ext>
            </a:extLst>
          </p:cNvPr>
          <p:cNvSpPr>
            <a:spLocks noGrp="1"/>
          </p:cNvSpPr>
          <p:nvPr>
            <p:ph type="sldNum" sz="quarter" idx="12"/>
          </p:nvPr>
        </p:nvSpPr>
        <p:spPr/>
        <p:txBody>
          <a:bodyPr/>
          <a:lstStyle/>
          <a:p>
            <a:fld id="{7288D19C-C766-4A53-9BFF-A7850751D253}" type="slidenum">
              <a:rPr lang="en-US" altLang="en-US" smtClean="0"/>
              <a:pPr/>
              <a:t>26</a:t>
            </a:fld>
            <a:endParaRPr lang="en-US" altLang="en-US"/>
          </a:p>
        </p:txBody>
      </p:sp>
      <p:sp>
        <p:nvSpPr>
          <p:cNvPr id="7" name="Rectangle 6"/>
          <p:cNvSpPr/>
          <p:nvPr/>
        </p:nvSpPr>
        <p:spPr>
          <a:xfrm>
            <a:off x="3276600" y="762000"/>
            <a:ext cx="2400016" cy="461665"/>
          </a:xfrm>
          <a:prstGeom prst="rect">
            <a:avLst/>
          </a:prstGeom>
        </p:spPr>
        <p:txBody>
          <a:bodyPr wrap="none">
            <a:spAutoFit/>
          </a:bodyPr>
          <a:lstStyle/>
          <a:p>
            <a:pPr lvl="0" eaLnBrk="1" hangingPunct="1"/>
            <a:r>
              <a:rPr lang="en-US" dirty="0" smtClean="0">
                <a:ea typeface="Times New Roman" pitchFamily="18" charset="0"/>
                <a:cs typeface="Times New Roman" pitchFamily="18" charset="0"/>
              </a:rPr>
              <a:t>Household waste</a:t>
            </a:r>
            <a:endParaRPr lang="en-US" b="0" dirty="0" smtClean="0">
              <a:cs typeface="Times New Roman" pitchFamily="18" charset="0"/>
            </a:endParaRPr>
          </a:p>
        </p:txBody>
      </p:sp>
      <p:sp>
        <p:nvSpPr>
          <p:cNvPr id="8" name="Rectangle 7"/>
          <p:cNvSpPr/>
          <p:nvPr/>
        </p:nvSpPr>
        <p:spPr>
          <a:xfrm>
            <a:off x="304800" y="1295400"/>
            <a:ext cx="8839200" cy="1938992"/>
          </a:xfrm>
          <a:prstGeom prst="rect">
            <a:avLst/>
          </a:prstGeom>
        </p:spPr>
        <p:txBody>
          <a:bodyPr wrap="square">
            <a:spAutoFit/>
          </a:bodyPr>
          <a:lstStyle/>
          <a:p>
            <a:pPr lvl="0" algn="just" eaLnBrk="1" hangingPunct="1"/>
            <a:r>
              <a:rPr lang="en-US" dirty="0" smtClean="0">
                <a:ea typeface="Times New Roman" pitchFamily="18" charset="0"/>
                <a:cs typeface="Times New Roman" pitchFamily="18" charset="0"/>
                <a:hlinkClick r:id="rId2"/>
              </a:rPr>
              <a:t>Household waste</a:t>
            </a:r>
            <a:r>
              <a:rPr lang="en-US" b="0" dirty="0" smtClean="0">
                <a:ea typeface="Times New Roman" pitchFamily="18" charset="0"/>
                <a:cs typeface="Times New Roman" pitchFamily="18" charset="0"/>
              </a:rPr>
              <a:t> is defined as “Solid waste comprising of rubbish (such as bottles, cans, clothing, compost, disposables, food packaging, food scraps, newspapers and magazines, and garden trimmings) that originates from private homes, and is also referred to as domestic or residential waste.</a:t>
            </a:r>
            <a:endParaRPr lang="en-US" b="0" dirty="0" smtClean="0">
              <a:cs typeface="Times New Roman" pitchFamily="18" charset="0"/>
            </a:endParaRPr>
          </a:p>
        </p:txBody>
      </p:sp>
      <p:sp>
        <p:nvSpPr>
          <p:cNvPr id="9" name="Rectangle 8"/>
          <p:cNvSpPr/>
          <p:nvPr/>
        </p:nvSpPr>
        <p:spPr>
          <a:xfrm>
            <a:off x="457200" y="3200400"/>
            <a:ext cx="8305800" cy="1569660"/>
          </a:xfrm>
          <a:prstGeom prst="rect">
            <a:avLst/>
          </a:prstGeom>
        </p:spPr>
        <p:txBody>
          <a:bodyPr wrap="square">
            <a:spAutoFit/>
          </a:bodyPr>
          <a:lstStyle/>
          <a:p>
            <a:r>
              <a:rPr lang="en-US" b="0" dirty="0" smtClean="0"/>
              <a:t>Dealing with your household waste is relatively simple. Local councils have a legal duty under the </a:t>
            </a:r>
            <a:r>
              <a:rPr lang="en-US" b="0" u="sng" dirty="0" smtClean="0">
                <a:hlinkClick r:id="rId3"/>
              </a:rPr>
              <a:t>Environmental Protection Act 1990</a:t>
            </a:r>
            <a:r>
              <a:rPr lang="en-US" b="0" dirty="0" smtClean="0"/>
              <a:t> to collect your household waste, with the cost being incorporated into your yearly council tax charges. </a:t>
            </a:r>
            <a:endParaRPr lang="en-US" b="0" dirty="0"/>
          </a:p>
        </p:txBody>
      </p:sp>
    </p:spTree>
    <p:extLst>
      <p:ext uri="{BB962C8B-B14F-4D97-AF65-F5344CB8AC3E}">
        <p14:creationId xmlns="" xmlns:p14="http://schemas.microsoft.com/office/powerpoint/2010/main" val="14591058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D30D6D70-9352-4618-9F28-143B0C3C8BAB}"/>
              </a:ext>
            </a:extLst>
          </p:cNvPr>
          <p:cNvSpPr>
            <a:spLocks noGrp="1"/>
          </p:cNvSpPr>
          <p:nvPr>
            <p:ph type="dt" sz="half" idx="10"/>
          </p:nvPr>
        </p:nvSpPr>
        <p:spPr/>
        <p:txBody>
          <a:bodyPr/>
          <a:lstStyle/>
          <a:p>
            <a:pPr>
              <a:defRPr/>
            </a:pPr>
            <a:fld id="{DFDD62BC-2FB6-420B-B071-0FF0042294BD}"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694ED337-D16A-4303-AFE4-39FDA479E9A2}"/>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9AA4C7F2-E842-4D9E-B70F-CB11BC579B79}"/>
              </a:ext>
            </a:extLst>
          </p:cNvPr>
          <p:cNvSpPr>
            <a:spLocks noGrp="1"/>
          </p:cNvSpPr>
          <p:nvPr>
            <p:ph type="sldNum" sz="quarter" idx="12"/>
          </p:nvPr>
        </p:nvSpPr>
        <p:spPr/>
        <p:txBody>
          <a:bodyPr/>
          <a:lstStyle/>
          <a:p>
            <a:fld id="{7288D19C-C766-4A53-9BFF-A7850751D253}" type="slidenum">
              <a:rPr lang="en-US" altLang="en-US" smtClean="0"/>
              <a:pPr/>
              <a:t>27</a:t>
            </a:fld>
            <a:endParaRPr lang="en-US" altLang="en-US"/>
          </a:p>
        </p:txBody>
      </p:sp>
      <p:sp>
        <p:nvSpPr>
          <p:cNvPr id="7" name="Rectangle 6"/>
          <p:cNvSpPr/>
          <p:nvPr/>
        </p:nvSpPr>
        <p:spPr>
          <a:xfrm>
            <a:off x="914400" y="762000"/>
            <a:ext cx="6934200" cy="2308324"/>
          </a:xfrm>
          <a:prstGeom prst="rect">
            <a:avLst/>
          </a:prstGeom>
        </p:spPr>
        <p:txBody>
          <a:bodyPr wrap="square">
            <a:spAutoFit/>
          </a:bodyPr>
          <a:lstStyle/>
          <a:p>
            <a:pPr algn="just"/>
            <a:r>
              <a:rPr lang="en-US" b="0" dirty="0" smtClean="0"/>
              <a:t>The council will (usually) provide you with two bins, one general waste and one for recycled waste. They are initially provided free of charge and are collected on a set schedule. You may also have a paid-for garden waste bin if required, and you will have free access to local waste and </a:t>
            </a:r>
            <a:r>
              <a:rPr lang="en-US" b="0" u="sng" dirty="0" smtClean="0">
                <a:hlinkClick r:id="rId2"/>
              </a:rPr>
              <a:t>recycling </a:t>
            </a:r>
            <a:r>
              <a:rPr lang="en-US" b="0" u="sng" dirty="0" err="1" smtClean="0">
                <a:hlinkClick r:id="rId2"/>
              </a:rPr>
              <a:t>centres</a:t>
            </a:r>
            <a:r>
              <a:rPr lang="en-US" b="0" dirty="0" smtClean="0"/>
              <a:t>. </a:t>
            </a:r>
            <a:endParaRPr lang="en-US" b="0" dirty="0"/>
          </a:p>
        </p:txBody>
      </p:sp>
      <p:sp>
        <p:nvSpPr>
          <p:cNvPr id="9" name="Rectangle 8"/>
          <p:cNvSpPr/>
          <p:nvPr/>
        </p:nvSpPr>
        <p:spPr>
          <a:xfrm>
            <a:off x="762000" y="3200400"/>
            <a:ext cx="7391400" cy="1200329"/>
          </a:xfrm>
          <a:prstGeom prst="rect">
            <a:avLst/>
          </a:prstGeom>
        </p:spPr>
        <p:txBody>
          <a:bodyPr wrap="square">
            <a:spAutoFit/>
          </a:bodyPr>
          <a:lstStyle/>
          <a:p>
            <a:pPr lvl="0" eaLnBrk="1" hangingPunct="1"/>
            <a:r>
              <a:rPr lang="en-US" b="0" dirty="0" smtClean="0">
                <a:ea typeface="Times New Roman" pitchFamily="18" charset="0"/>
                <a:cs typeface="Times New Roman" pitchFamily="18" charset="0"/>
              </a:rPr>
              <a:t>In addition to normal waste collections, your local council may also offer special collection services for bulky household goods which can be recycled or reused.</a:t>
            </a:r>
            <a:endParaRPr lang="en-US" b="0" dirty="0" smtClean="0">
              <a:cs typeface="Times New Roman" pitchFamily="18" charset="0"/>
            </a:endParaRPr>
          </a:p>
        </p:txBody>
      </p:sp>
    </p:spTree>
    <p:extLst>
      <p:ext uri="{BB962C8B-B14F-4D97-AF65-F5344CB8AC3E}">
        <p14:creationId xmlns="" xmlns:p14="http://schemas.microsoft.com/office/powerpoint/2010/main" val="1978050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7137E0C0-4272-4C9F-B2CE-B4D199A39E09}" type="datetime1">
              <a:rPr lang="en-US" smtClean="0"/>
              <a:pPr>
                <a:defRPr/>
              </a:pPr>
              <a:t>08-Feb-22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7288D19C-C766-4A53-9BFF-A7850751D253}" type="slidenum">
              <a:rPr lang="en-US" altLang="en-US" smtClean="0"/>
              <a:pPr/>
              <a:t>28</a:t>
            </a:fld>
            <a:endParaRPr lang="en-US" altLang="en-US"/>
          </a:p>
        </p:txBody>
      </p:sp>
      <p:sp>
        <p:nvSpPr>
          <p:cNvPr id="7" name="Rectangle 6"/>
          <p:cNvSpPr/>
          <p:nvPr/>
        </p:nvSpPr>
        <p:spPr>
          <a:xfrm>
            <a:off x="609600" y="914400"/>
            <a:ext cx="7772400" cy="2677656"/>
          </a:xfrm>
          <a:prstGeom prst="rect">
            <a:avLst/>
          </a:prstGeom>
        </p:spPr>
        <p:txBody>
          <a:bodyPr wrap="square">
            <a:spAutoFit/>
          </a:bodyPr>
          <a:lstStyle/>
          <a:p>
            <a:pPr lvl="0" algn="just" eaLnBrk="1" hangingPunct="1"/>
            <a:r>
              <a:rPr lang="en-US" dirty="0" smtClean="0">
                <a:ea typeface="Times New Roman" pitchFamily="18" charset="0"/>
                <a:cs typeface="Times New Roman" pitchFamily="18" charset="0"/>
              </a:rPr>
              <a:t>Business waste</a:t>
            </a:r>
            <a:endParaRPr lang="en-US" b="0" dirty="0" smtClean="0">
              <a:ea typeface="Times New Roman" pitchFamily="18" charset="0"/>
              <a:cs typeface="Times New Roman" pitchFamily="18" charset="0"/>
            </a:endParaRPr>
          </a:p>
          <a:p>
            <a:pPr lvl="0" algn="just"/>
            <a:r>
              <a:rPr lang="en-US" dirty="0" smtClean="0">
                <a:ea typeface="Times New Roman" pitchFamily="18" charset="0"/>
                <a:cs typeface="Times New Roman" pitchFamily="18" charset="0"/>
                <a:hlinkClick r:id="rId2"/>
              </a:rPr>
              <a:t>Commercial or business waste</a:t>
            </a:r>
            <a:r>
              <a:rPr lang="en-US" b="0" dirty="0" smtClean="0">
                <a:ea typeface="Times New Roman" pitchFamily="18" charset="0"/>
                <a:cs typeface="Times New Roman" pitchFamily="18" charset="0"/>
              </a:rPr>
              <a:t>, on the other hand, is defined as any waste produced from a commercial operation including waste from food, packaging, documents, works or repairs, alterations, construction, improvements or demolition.</a:t>
            </a:r>
          </a:p>
          <a:p>
            <a:pPr lvl="0" algn="just"/>
            <a:r>
              <a:rPr lang="en-US" b="0" dirty="0" smtClean="0">
                <a:ea typeface="Times New Roman" pitchFamily="18" charset="0"/>
                <a:cs typeface="Times New Roman" pitchFamily="18" charset="0"/>
              </a:rPr>
              <a:t> </a:t>
            </a:r>
            <a:endParaRPr lang="en-US" dirty="0"/>
          </a:p>
        </p:txBody>
      </p:sp>
      <p:sp>
        <p:nvSpPr>
          <p:cNvPr id="8" name="Rectangle 7"/>
          <p:cNvSpPr/>
          <p:nvPr/>
        </p:nvSpPr>
        <p:spPr>
          <a:xfrm>
            <a:off x="838200" y="3581400"/>
            <a:ext cx="7696200" cy="2308324"/>
          </a:xfrm>
          <a:prstGeom prst="rect">
            <a:avLst/>
          </a:prstGeom>
        </p:spPr>
        <p:txBody>
          <a:bodyPr wrap="square">
            <a:spAutoFit/>
          </a:bodyPr>
          <a:lstStyle/>
          <a:p>
            <a:pPr lvl="0" eaLnBrk="1" hangingPunct="1"/>
            <a:r>
              <a:rPr lang="en-US" b="0" dirty="0" smtClean="0">
                <a:ea typeface="Times New Roman" pitchFamily="18" charset="0"/>
                <a:cs typeface="Times New Roman" pitchFamily="18" charset="0"/>
              </a:rPr>
              <a:t>Unlike household waste, your local council will not automatically collect your business waste for you. In fact, dealing with commercial waste is a lot more complicated to manage. It is law in the UK for business owners to take responsibility and manage their waste effectively.</a:t>
            </a:r>
          </a:p>
          <a:p>
            <a:pPr lvl="0"/>
            <a:r>
              <a:rPr lang="en-US" b="0" dirty="0" smtClean="0">
                <a:ea typeface="Times New Roman" pitchFamily="18" charset="0"/>
                <a:cs typeface="Times New Roman" pitchFamily="18" charset="0"/>
              </a:rPr>
              <a:t> </a:t>
            </a:r>
            <a:endParaRPr lang="en-US" b="0" dirty="0" smtClean="0">
              <a:cs typeface="Times New Roman" pitchFamily="18" charset="0"/>
            </a:endParaRPr>
          </a:p>
        </p:txBody>
      </p:sp>
    </p:spTree>
    <p:extLst>
      <p:ext uri="{BB962C8B-B14F-4D97-AF65-F5344CB8AC3E}">
        <p14:creationId xmlns="" xmlns:p14="http://schemas.microsoft.com/office/powerpoint/2010/main" val="2751710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29</a:t>
            </a:fld>
            <a:endParaRPr lang="en-US" altLang="en-US"/>
          </a:p>
        </p:txBody>
      </p:sp>
      <p:sp>
        <p:nvSpPr>
          <p:cNvPr id="5" name="Rectangle 4"/>
          <p:cNvSpPr/>
          <p:nvPr/>
        </p:nvSpPr>
        <p:spPr>
          <a:xfrm>
            <a:off x="533400" y="914400"/>
            <a:ext cx="8915400" cy="1569660"/>
          </a:xfrm>
          <a:prstGeom prst="rect">
            <a:avLst/>
          </a:prstGeom>
        </p:spPr>
        <p:txBody>
          <a:bodyPr wrap="square">
            <a:spAutoFit/>
          </a:bodyPr>
          <a:lstStyle/>
          <a:p>
            <a:pPr lvl="0" eaLnBrk="1" hangingPunct="1"/>
            <a:r>
              <a:rPr lang="en-US" b="0" dirty="0" smtClean="0">
                <a:ea typeface="Times New Roman" pitchFamily="18" charset="0"/>
                <a:cs typeface="Times New Roman" pitchFamily="18" charset="0"/>
              </a:rPr>
              <a:t>For health and safety reasons your business waste must be stored in a way that does not obstruct employees or visitors to your premises, and it must be stored in suitable containers, especially if this waste is classed as hazardous waste.</a:t>
            </a:r>
            <a:endParaRPr lang="en-US" b="0" dirty="0" smtClean="0">
              <a:cs typeface="Times New Roman" pitchFamily="18" charset="0"/>
            </a:endParaRPr>
          </a:p>
        </p:txBody>
      </p:sp>
      <p:sp>
        <p:nvSpPr>
          <p:cNvPr id="6" name="Rectangle 5"/>
          <p:cNvSpPr/>
          <p:nvPr/>
        </p:nvSpPr>
        <p:spPr>
          <a:xfrm>
            <a:off x="304800" y="2362200"/>
            <a:ext cx="8839200" cy="3785652"/>
          </a:xfrm>
          <a:prstGeom prst="rect">
            <a:avLst/>
          </a:prstGeom>
        </p:spPr>
        <p:txBody>
          <a:bodyPr wrap="square">
            <a:spAutoFit/>
          </a:bodyPr>
          <a:lstStyle/>
          <a:p>
            <a:pPr lvl="0" eaLnBrk="1" hangingPunct="1"/>
            <a:r>
              <a:rPr lang="en-US" b="0" dirty="0" smtClean="0">
                <a:ea typeface="Times New Roman" pitchFamily="18" charset="0"/>
                <a:cs typeface="Times New Roman" pitchFamily="18" charset="0"/>
              </a:rPr>
              <a:t>Businesses are also required by law to enter into a contract with a </a:t>
            </a:r>
            <a:r>
              <a:rPr lang="en-US" b="0" dirty="0" err="1" smtClean="0">
                <a:ea typeface="Times New Roman" pitchFamily="18" charset="0"/>
                <a:cs typeface="Times New Roman" pitchFamily="18" charset="0"/>
              </a:rPr>
              <a:t>licenced</a:t>
            </a:r>
            <a:r>
              <a:rPr lang="en-US" b="0" dirty="0" smtClean="0">
                <a:ea typeface="Times New Roman" pitchFamily="18" charset="0"/>
                <a:cs typeface="Times New Roman" pitchFamily="18" charset="0"/>
              </a:rPr>
              <a:t> waste carrier to collect and dispose of their waste, you will also need proof of this agreement when challenged. This is where the waste transfer note or </a:t>
            </a:r>
            <a:r>
              <a:rPr lang="en-US" dirty="0" smtClean="0">
                <a:ea typeface="Times New Roman" pitchFamily="18" charset="0"/>
                <a:cs typeface="Times New Roman" pitchFamily="18" charset="0"/>
                <a:hlinkClick r:id="rId2"/>
              </a:rPr>
              <a:t>Duty of Care documents</a:t>
            </a:r>
            <a:r>
              <a:rPr lang="en-US" b="0" dirty="0" smtClean="0">
                <a:ea typeface="Times New Roman" pitchFamily="18" charset="0"/>
                <a:cs typeface="Times New Roman" pitchFamily="18" charset="0"/>
              </a:rPr>
              <a:t> are needed. The Duty of Care is the code of practice which describes practical guidance on how to meet your waste duty of care requirements. It is as part of the </a:t>
            </a:r>
            <a:r>
              <a:rPr lang="en-US" dirty="0" smtClean="0">
                <a:ea typeface="Times New Roman" pitchFamily="18" charset="0"/>
                <a:cs typeface="Times New Roman" pitchFamily="18" charset="0"/>
                <a:hlinkClick r:id="rId3"/>
              </a:rPr>
              <a:t>Environmental Protection Act 1990</a:t>
            </a:r>
            <a:r>
              <a:rPr lang="en-US" b="0" dirty="0" smtClean="0">
                <a:ea typeface="Times New Roman" pitchFamily="18" charset="0"/>
                <a:cs typeface="Times New Roman" pitchFamily="18" charset="0"/>
              </a:rPr>
              <a:t> (section 34(7)). Failure to comply with the duty of care is an offence with no upper limit on the courts’ power to fine.</a:t>
            </a:r>
          </a:p>
          <a:p>
            <a:pPr lvl="0"/>
            <a:r>
              <a:rPr lang="en-US" b="0" dirty="0" smtClean="0">
                <a:ea typeface="Times New Roman" pitchFamily="18" charset="0"/>
                <a:cs typeface="Times New Roman" pitchFamily="18" charset="0"/>
              </a:rPr>
              <a:t> </a:t>
            </a:r>
            <a:endParaRPr lang="en-US" b="0" dirty="0" smtClean="0">
              <a:cs typeface="Times New Roman"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0CD75B87-3A98-43B8-8FB7-E6E2432865D3}"/>
              </a:ext>
            </a:extLst>
          </p:cNvPr>
          <p:cNvSpPr>
            <a:spLocks noGrp="1"/>
          </p:cNvSpPr>
          <p:nvPr>
            <p:ph type="dt" sz="half" idx="10"/>
          </p:nvPr>
        </p:nvSpPr>
        <p:spPr/>
        <p:txBody>
          <a:bodyPr/>
          <a:lstStyle/>
          <a:p>
            <a:pPr>
              <a:defRPr/>
            </a:pPr>
            <a:fld id="{6552A797-12E5-49D8-93C0-59C7AB7F1935}"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039F5C71-913E-432D-84CF-621570AEAA2F}"/>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E0BC8A0F-C8DC-47CB-837D-DFB0123122B2}"/>
              </a:ext>
            </a:extLst>
          </p:cNvPr>
          <p:cNvSpPr>
            <a:spLocks noGrp="1"/>
          </p:cNvSpPr>
          <p:nvPr>
            <p:ph type="sldNum" sz="quarter" idx="12"/>
          </p:nvPr>
        </p:nvSpPr>
        <p:spPr/>
        <p:txBody>
          <a:bodyPr/>
          <a:lstStyle/>
          <a:p>
            <a:fld id="{7288D19C-C766-4A53-9BFF-A7850751D253}" type="slidenum">
              <a:rPr lang="en-US" altLang="en-US" smtClean="0"/>
              <a:pPr/>
              <a:t>3</a:t>
            </a:fld>
            <a:endParaRPr lang="en-US" altLang="en-US"/>
          </a:p>
        </p:txBody>
      </p:sp>
      <p:sp>
        <p:nvSpPr>
          <p:cNvPr id="8" name="Rectangle 7"/>
          <p:cNvSpPr/>
          <p:nvPr/>
        </p:nvSpPr>
        <p:spPr>
          <a:xfrm>
            <a:off x="838200" y="990600"/>
            <a:ext cx="4572000" cy="630942"/>
          </a:xfrm>
          <a:prstGeom prst="rect">
            <a:avLst/>
          </a:prstGeom>
        </p:spPr>
        <p:txBody>
          <a:bodyPr>
            <a:spAutoFit/>
          </a:bodyPr>
          <a:lstStyle/>
          <a:p>
            <a:pPr lvl="0" eaLnBrk="1" hangingPunct="1"/>
            <a:r>
              <a:rPr lang="en-US" dirty="0" smtClean="0">
                <a:solidFill>
                  <a:srgbClr val="272930"/>
                </a:solidFill>
                <a:ea typeface="Times New Roman" pitchFamily="18" charset="0"/>
                <a:cs typeface="Times New Roman" pitchFamily="18" charset="0"/>
              </a:rPr>
              <a:t>4</a:t>
            </a:r>
            <a:r>
              <a:rPr lang="en-US" dirty="0" smtClean="0">
                <a:ea typeface="Times New Roman" pitchFamily="18" charset="0"/>
                <a:cs typeface="Times New Roman" pitchFamily="18" charset="0"/>
              </a:rPr>
              <a:t>. Temperature of Water</a:t>
            </a:r>
          </a:p>
          <a:p>
            <a:pPr lvl="0" eaLnBrk="1" hangingPunct="1"/>
            <a:endParaRPr lang="en-US" sz="1100" b="0" dirty="0" smtClean="0">
              <a:solidFill>
                <a:srgbClr val="272930"/>
              </a:solidFill>
              <a:latin typeface="Domine" charset="0"/>
              <a:ea typeface="Times New Roman" pitchFamily="18" charset="0"/>
              <a:cs typeface="Times New Roman" pitchFamily="18" charset="0"/>
            </a:endParaRPr>
          </a:p>
        </p:txBody>
      </p:sp>
      <p:sp>
        <p:nvSpPr>
          <p:cNvPr id="9" name="Rectangle 8"/>
          <p:cNvSpPr/>
          <p:nvPr/>
        </p:nvSpPr>
        <p:spPr>
          <a:xfrm>
            <a:off x="381000" y="1676400"/>
            <a:ext cx="8534400" cy="830997"/>
          </a:xfrm>
          <a:prstGeom prst="rect">
            <a:avLst/>
          </a:prstGeom>
        </p:spPr>
        <p:txBody>
          <a:bodyPr wrap="square">
            <a:spAutoFit/>
          </a:bodyPr>
          <a:lstStyle/>
          <a:p>
            <a:pPr lvl="0" eaLnBrk="1" hangingPunct="1"/>
            <a:r>
              <a:rPr lang="en-US" b="0" dirty="0" smtClean="0">
                <a:ea typeface="Times New Roman" pitchFamily="18" charset="0"/>
                <a:cs typeface="Times New Roman" pitchFamily="18" charset="0"/>
              </a:rPr>
              <a:t>For potable water, temperature of about </a:t>
            </a:r>
            <a:r>
              <a:rPr lang="en-US" b="0" dirty="0" err="1" smtClean="0">
                <a:ea typeface="Times New Roman" pitchFamily="18" charset="0"/>
                <a:cs typeface="Times New Roman" pitchFamily="18" charset="0"/>
              </a:rPr>
              <a:t>about</a:t>
            </a:r>
            <a:r>
              <a:rPr lang="en-US" b="0" dirty="0" smtClean="0">
                <a:ea typeface="Times New Roman" pitchFamily="18" charset="0"/>
                <a:cs typeface="Times New Roman" pitchFamily="18" charset="0"/>
              </a:rPr>
              <a:t>  10  degree </a:t>
            </a:r>
            <a:r>
              <a:rPr lang="en-US" b="0" dirty="0" err="1" smtClean="0">
                <a:ea typeface="Times New Roman" pitchFamily="18" charset="0"/>
                <a:cs typeface="Times New Roman" pitchFamily="18" charset="0"/>
              </a:rPr>
              <a:t>celcius</a:t>
            </a:r>
            <a:r>
              <a:rPr lang="en-US" b="0" dirty="0" smtClean="0">
                <a:ea typeface="Times New Roman" pitchFamily="18" charset="0"/>
                <a:cs typeface="Times New Roman" pitchFamily="18" charset="0"/>
              </a:rPr>
              <a:t> is desirable. It should not be more than  25 degree </a:t>
            </a:r>
            <a:r>
              <a:rPr lang="en-US" b="0" dirty="0" err="1" smtClean="0">
                <a:ea typeface="Times New Roman" pitchFamily="18" charset="0"/>
                <a:cs typeface="Times New Roman" pitchFamily="18" charset="0"/>
              </a:rPr>
              <a:t>celceius</a:t>
            </a:r>
            <a:r>
              <a:rPr lang="en-US" b="0" dirty="0" smtClean="0">
                <a:ea typeface="Times New Roman" pitchFamily="18" charset="0"/>
                <a:cs typeface="Times New Roman" pitchFamily="18" charset="0"/>
              </a:rPr>
              <a:t>.</a:t>
            </a:r>
            <a:endParaRPr lang="en-US" b="0" dirty="0" smtClean="0">
              <a:cs typeface="Times New Roman" pitchFamily="18" charset="0"/>
            </a:endParaRPr>
          </a:p>
        </p:txBody>
      </p:sp>
      <p:sp>
        <p:nvSpPr>
          <p:cNvPr id="10" name="Rectangle 9"/>
          <p:cNvSpPr/>
          <p:nvPr/>
        </p:nvSpPr>
        <p:spPr>
          <a:xfrm>
            <a:off x="304800" y="3352800"/>
            <a:ext cx="8229600" cy="1200329"/>
          </a:xfrm>
          <a:prstGeom prst="rect">
            <a:avLst/>
          </a:prstGeom>
        </p:spPr>
        <p:txBody>
          <a:bodyPr wrap="square">
            <a:spAutoFit/>
          </a:bodyPr>
          <a:lstStyle/>
          <a:p>
            <a:pPr lvl="0" algn="just" eaLnBrk="1" hangingPunct="1"/>
            <a:r>
              <a:rPr lang="en-US" dirty="0" smtClean="0">
                <a:solidFill>
                  <a:srgbClr val="272930"/>
                </a:solidFill>
                <a:ea typeface="Times New Roman" pitchFamily="18" charset="0"/>
                <a:cs typeface="Times New Roman" pitchFamily="18" charset="0"/>
              </a:rPr>
              <a:t>5. </a:t>
            </a:r>
            <a:r>
              <a:rPr lang="en-US" dirty="0" smtClean="0">
                <a:ea typeface="Times New Roman" pitchFamily="18" charset="0"/>
                <a:cs typeface="Times New Roman" pitchFamily="18" charset="0"/>
              </a:rPr>
              <a:t>Specific Conductivity {TDS}</a:t>
            </a:r>
            <a:endParaRPr lang="en-US" b="0" dirty="0" smtClean="0">
              <a:cs typeface="Times New Roman" pitchFamily="18" charset="0"/>
            </a:endParaRPr>
          </a:p>
          <a:p>
            <a:pPr lvl="0" algn="just"/>
            <a:r>
              <a:rPr lang="en-US" b="0" dirty="0" smtClean="0">
                <a:ea typeface="Calibri" pitchFamily="34" charset="0"/>
                <a:cs typeface="Times New Roman" pitchFamily="18" charset="0"/>
              </a:rPr>
              <a:t>The total amount of dissolved salts present in water can be easily estimated by measuring the specific conductivity of water.</a:t>
            </a:r>
            <a:endParaRPr lang="en-US" b="0" dirty="0" smtClean="0">
              <a:cs typeface="Times New Roman" pitchFamily="18" charset="0"/>
            </a:endParaRPr>
          </a:p>
        </p:txBody>
      </p:sp>
    </p:spTree>
    <p:extLst>
      <p:ext uri="{BB962C8B-B14F-4D97-AF65-F5344CB8AC3E}">
        <p14:creationId xmlns="" xmlns:p14="http://schemas.microsoft.com/office/powerpoint/2010/main" val="11563554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30</a:t>
            </a:fld>
            <a:endParaRPr lang="en-US" altLang="en-US"/>
          </a:p>
        </p:txBody>
      </p:sp>
      <p:sp>
        <p:nvSpPr>
          <p:cNvPr id="1025" name="Rectangle 1"/>
          <p:cNvSpPr>
            <a:spLocks noChangeArrowheads="1"/>
          </p:cNvSpPr>
          <p:nvPr/>
        </p:nvSpPr>
        <p:spPr bwMode="auto">
          <a:xfrm>
            <a:off x="381000" y="457200"/>
            <a:ext cx="8534400" cy="5909310"/>
          </a:xfrm>
          <a:prstGeom prst="rect">
            <a:avLst/>
          </a:prstGeom>
          <a:solidFill>
            <a:srgbClr val="FFFFFF"/>
          </a:solidFill>
          <a:ln w="9525">
            <a:noFill/>
            <a:miter lim="800000"/>
            <a:headEnd/>
            <a:tailEnd/>
          </a:ln>
          <a:effectLst/>
        </p:spPr>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457200" algn="l"/>
              </a:tabLst>
            </a:pPr>
            <a:r>
              <a:rPr kumimoji="0" lang="en-US" b="1" i="0" u="none" strike="noStrike" cap="none" normalizeH="0" baseline="0" dirty="0" smtClean="0">
                <a:ln>
                  <a:noFill/>
                </a:ln>
                <a:solidFill>
                  <a:schemeClr val="tx1"/>
                </a:solidFill>
                <a:effectLst/>
                <a:latin typeface="inherit"/>
                <a:ea typeface="Times New Roman" pitchFamily="18" charset="0"/>
                <a:cs typeface="Times New Roman" pitchFamily="18" charset="0"/>
              </a:rPr>
              <a:t>Ways to Recycle</a:t>
            </a:r>
            <a:r>
              <a:rPr kumimoji="0" lang="en-US" b="1" i="0" u="none" strike="noStrike" cap="none" normalizeH="0" baseline="0" dirty="0" smtClean="0">
                <a:ln>
                  <a:noFill/>
                </a:ln>
                <a:solidFill>
                  <a:schemeClr val="tx1"/>
                </a:solidFill>
                <a:effectLst/>
                <a:latin typeface="Cambria"/>
                <a:ea typeface="Times New Roman" pitchFamily="18" charset="0"/>
                <a:cs typeface="Times New Roman" pitchFamily="18" charset="0"/>
              </a:rPr>
              <a:t> </a:t>
            </a:r>
            <a:r>
              <a:rPr kumimoji="0" lang="en-US" b="1" i="0" u="none" strike="noStrike" cap="none" normalizeH="0" baseline="0" dirty="0" smtClean="0">
                <a:ln>
                  <a:noFill/>
                </a:ln>
                <a:solidFill>
                  <a:schemeClr val="tx1"/>
                </a:solidFill>
                <a:effectLst/>
                <a:latin typeface="inherit"/>
                <a:ea typeface="Times New Roman" pitchFamily="18" charset="0"/>
                <a:cs typeface="Times New Roman" pitchFamily="18" charset="0"/>
              </a:rPr>
              <a:t>Waste</a:t>
            </a:r>
            <a:endParaRPr kumimoji="0" lang="en-US" b="1" i="0" u="none" strike="noStrike" cap="none" normalizeH="0" baseline="0" dirty="0" smtClean="0">
              <a:ln>
                <a:noFill/>
              </a:ln>
              <a:solidFill>
                <a:srgbClr val="4F81BD"/>
              </a:solidFill>
              <a:effectLst/>
              <a:latin typeface="Cambria" pitchFamily="18" charset="0"/>
              <a:ea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b="0" i="0" u="none" strike="noStrike" cap="none" normalizeH="0" baseline="0" dirty="0" smtClean="0">
                <a:ln>
                  <a:noFill/>
                </a:ln>
                <a:solidFill>
                  <a:schemeClr val="tx1"/>
                </a:solidFill>
                <a:effectLst/>
                <a:latin typeface="Montserrat" pitchFamily="2" charset="0"/>
                <a:ea typeface="Times New Roman" pitchFamily="18" charset="0"/>
                <a:cs typeface="Arial" pitchFamily="34" charset="0"/>
              </a:rPr>
              <a:t>Recycling means turning an item into raw materials which can be used again, usually for a completely new product.</a:t>
            </a:r>
            <a:endParaRPr kumimoji="0" lang="en-US"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n-US" b="1" i="0" u="none" strike="noStrike" cap="none" normalizeH="0" baseline="0" dirty="0" smtClean="0">
                <a:ln>
                  <a:noFill/>
                </a:ln>
                <a:solidFill>
                  <a:schemeClr val="tx1"/>
                </a:solidFill>
                <a:effectLst/>
                <a:latin typeface="inherit"/>
                <a:ea typeface="Times New Roman" pitchFamily="18" charset="0"/>
                <a:cs typeface="Times New Roman" pitchFamily="18" charset="0"/>
              </a:rPr>
              <a:t>Establish key partnerships</a:t>
            </a:r>
            <a:r>
              <a:rPr kumimoji="0" lang="en-US" b="0" i="0" u="none" strike="noStrike" cap="none" normalizeH="0" baseline="0" dirty="0" smtClean="0">
                <a:ln>
                  <a:noFill/>
                </a:ln>
                <a:solidFill>
                  <a:schemeClr val="tx1"/>
                </a:solidFill>
                <a:effectLst/>
                <a:latin typeface="Calibri"/>
                <a:ea typeface="Times New Roman" pitchFamily="18" charset="0"/>
                <a:cs typeface="Times New Roman" pitchFamily="18" charset="0"/>
              </a:rPr>
              <a:t> –</a:t>
            </a:r>
            <a:r>
              <a:rPr kumimoji="0" lang="en-US" b="0" i="0" u="none" strike="noStrike" cap="none" normalizeH="0" baseline="0" dirty="0" smtClean="0">
                <a:ln>
                  <a:noFill/>
                </a:ln>
                <a:solidFill>
                  <a:schemeClr val="tx1"/>
                </a:solidFill>
                <a:effectLst/>
                <a:latin typeface="Montserrat" pitchFamily="2" charset="0"/>
                <a:ea typeface="Times New Roman" pitchFamily="18" charset="0"/>
                <a:cs typeface="Times New Roman" pitchFamily="18" charset="0"/>
              </a:rPr>
              <a:t> Seek partnerships with local recyclers, waste management companies, and even colleges and universities that may be interested in related school projects, or even a graduate student thesis.</a:t>
            </a:r>
            <a:endParaRPr kumimoji="0" lang="en-US"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n-US" b="1" i="0" u="none" strike="noStrike" cap="none" normalizeH="0" baseline="0" dirty="0" smtClean="0">
                <a:ln>
                  <a:noFill/>
                </a:ln>
                <a:solidFill>
                  <a:schemeClr val="tx1"/>
                </a:solidFill>
                <a:effectLst/>
                <a:latin typeface="inherit"/>
                <a:ea typeface="Times New Roman" pitchFamily="18" charset="0"/>
                <a:cs typeface="Times New Roman" pitchFamily="18" charset="0"/>
              </a:rPr>
              <a:t>Use a waste exchange program</a:t>
            </a:r>
            <a:r>
              <a:rPr kumimoji="0" lang="en-US" b="0" i="0" u="none" strike="noStrike" cap="none" normalizeH="0" baseline="0" dirty="0" smtClean="0">
                <a:ln>
                  <a:noFill/>
                </a:ln>
                <a:solidFill>
                  <a:schemeClr val="tx1"/>
                </a:solidFill>
                <a:effectLst/>
                <a:latin typeface="Calibri"/>
                <a:ea typeface="Times New Roman" pitchFamily="18" charset="0"/>
                <a:cs typeface="Times New Roman" pitchFamily="18" charset="0"/>
              </a:rPr>
              <a:t> –</a:t>
            </a:r>
            <a:r>
              <a:rPr kumimoji="0" lang="en-US" b="0" i="0" u="none" strike="noStrike" cap="none" normalizeH="0" baseline="0" dirty="0" smtClean="0">
                <a:ln>
                  <a:noFill/>
                </a:ln>
                <a:solidFill>
                  <a:schemeClr val="tx1"/>
                </a:solidFill>
                <a:effectLst/>
                <a:latin typeface="Montserrat" pitchFamily="2" charset="0"/>
                <a:ea typeface="Times New Roman" pitchFamily="18" charset="0"/>
                <a:cs typeface="Times New Roman" pitchFamily="18" charset="0"/>
              </a:rPr>
              <a:t> What you consider waste can be a resource for another business. Exchange the generated waste through a waste exchange program with such businesses. This can include off-spec products, scrap, excess, small amounts of raw materials that may expire before use, or small amounts that are not enough for a full process run.</a:t>
            </a:r>
            <a:endParaRPr kumimoji="0" lang="en-US"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31</a:t>
            </a:fld>
            <a:endParaRPr lang="en-US" altLang="en-US"/>
          </a:p>
        </p:txBody>
      </p:sp>
      <p:sp>
        <p:nvSpPr>
          <p:cNvPr id="60417" name="Rectangle 1"/>
          <p:cNvSpPr>
            <a:spLocks noChangeArrowheads="1"/>
          </p:cNvSpPr>
          <p:nvPr/>
        </p:nvSpPr>
        <p:spPr bwMode="auto">
          <a:xfrm>
            <a:off x="381000" y="1066800"/>
            <a:ext cx="8610600" cy="341632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Char char="•"/>
              <a:tabLst>
                <a:tab pos="457200" algn="l"/>
              </a:tabLst>
            </a:pPr>
            <a:r>
              <a:rPr kumimoji="0" lang="en-US" b="1" i="0" u="none" strike="noStrike" cap="none" normalizeH="0" baseline="0" dirty="0" smtClean="0">
                <a:ln>
                  <a:noFill/>
                </a:ln>
                <a:solidFill>
                  <a:schemeClr val="tx1"/>
                </a:solidFill>
                <a:effectLst/>
                <a:latin typeface="inherit" charset="0"/>
                <a:ea typeface="Times New Roman" pitchFamily="18" charset="0"/>
                <a:cs typeface="Times New Roman" pitchFamily="18" charset="0"/>
              </a:rPr>
              <a:t>Send your food waste to a local farm</a:t>
            </a:r>
            <a:r>
              <a:rPr kumimoji="0" lang="en-US" b="0" i="0" u="none" strike="noStrike" cap="none" normalizeH="0" baseline="0" dirty="0" smtClean="0">
                <a:ln>
                  <a:noFill/>
                </a:ln>
                <a:solidFill>
                  <a:schemeClr val="tx1"/>
                </a:solidFill>
                <a:effectLst/>
                <a:latin typeface="Calibri"/>
                <a:ea typeface="Times New Roman" pitchFamily="18" charset="0"/>
                <a:cs typeface="Times New Roman" pitchFamily="18" charset="0"/>
              </a:rPr>
              <a:t> –</a:t>
            </a:r>
            <a:r>
              <a:rPr kumimoji="0" lang="en-US" b="0" i="0" u="none" strike="noStrike" cap="none" normalizeH="0" baseline="0" dirty="0" smtClean="0">
                <a:ln>
                  <a:noFill/>
                </a:ln>
                <a:solidFill>
                  <a:schemeClr val="tx1"/>
                </a:solidFill>
                <a:effectLst/>
                <a:latin typeface="Montserrat" pitchFamily="2" charset="0"/>
                <a:ea typeface="Times New Roman" pitchFamily="18" charset="0"/>
                <a:cs typeface="Times New Roman" pitchFamily="18" charset="0"/>
              </a:rPr>
              <a:t> Local farms can sometimes feed your food waste to their livestock after treating/heating to food for safety.</a:t>
            </a:r>
            <a:endParaRPr kumimoji="0" lang="en-US"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n-US" b="1" i="0" u="none" strike="noStrike" cap="none" normalizeH="0" baseline="0" dirty="0" smtClean="0">
                <a:ln>
                  <a:noFill/>
                </a:ln>
                <a:solidFill>
                  <a:schemeClr val="tx1"/>
                </a:solidFill>
                <a:effectLst/>
                <a:latin typeface="inherit" charset="0"/>
                <a:ea typeface="Times New Roman" pitchFamily="18" charset="0"/>
                <a:cs typeface="Times New Roman" pitchFamily="18" charset="0"/>
              </a:rPr>
              <a:t>Start a company-wide recycling and education program</a:t>
            </a:r>
            <a:r>
              <a:rPr kumimoji="0" lang="en-US" b="0" i="0" u="none" strike="noStrike" cap="none" normalizeH="0" baseline="0" dirty="0" smtClean="0">
                <a:ln>
                  <a:noFill/>
                </a:ln>
                <a:solidFill>
                  <a:schemeClr val="tx1"/>
                </a:solidFill>
                <a:effectLst/>
                <a:latin typeface="Montserrat" pitchFamily="2" charset="0"/>
                <a:ea typeface="Times New Roman" pitchFamily="18" charset="0"/>
                <a:cs typeface="Times New Roman" pitchFamily="18" charset="0"/>
              </a:rPr>
              <a:t>. Start a recycling team to identify other ways to recycle throughout the company.</a:t>
            </a:r>
            <a:r>
              <a:rPr kumimoji="0" lang="en-US" b="0" i="0" u="none" strike="noStrike" cap="none" normalizeH="0" baseline="0" dirty="0" smtClean="0">
                <a:ln>
                  <a:noFill/>
                </a:ln>
                <a:solidFill>
                  <a:schemeClr val="tx1"/>
                </a:solidFill>
                <a:effectLst/>
                <a:latin typeface="Calibri"/>
                <a:ea typeface="Times New Roman" pitchFamily="18" charset="0"/>
                <a:cs typeface="Times New Roman" pitchFamily="18" charset="0"/>
              </a:rPr>
              <a:t> </a:t>
            </a:r>
            <a:r>
              <a:rPr kumimoji="0" lang="en-US" b="0" i="0" u="none" strike="noStrike" cap="none" normalizeH="0" baseline="0" dirty="0" smtClean="0">
                <a:ln>
                  <a:noFill/>
                </a:ln>
                <a:solidFill>
                  <a:schemeClr val="tx1"/>
                </a:solidFill>
                <a:effectLst/>
                <a:latin typeface="Montserrat" pitchFamily="2" charset="0"/>
                <a:ea typeface="Times New Roman" pitchFamily="18" charset="0"/>
                <a:cs typeface="Times New Roman" pitchFamily="18" charset="0"/>
              </a:rPr>
              <a:t> For example, switching to regular silverware in the lunchroom and getting rid of Styrofoam cups by the coffee machine.</a:t>
            </a:r>
            <a:endParaRPr kumimoji="0" lang="en-US"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r>
              <a:rPr kumimoji="0" lang="en-US" b="1" i="0" u="none" strike="noStrike" cap="none" normalizeH="0" baseline="0" dirty="0" smtClean="0">
                <a:ln>
                  <a:noFill/>
                </a:ln>
                <a:solidFill>
                  <a:schemeClr val="tx1"/>
                </a:solidFill>
                <a:effectLst/>
                <a:latin typeface="inherit" charset="0"/>
                <a:ea typeface="Times New Roman" pitchFamily="18" charset="0"/>
                <a:cs typeface="Arial" pitchFamily="34" charset="0"/>
              </a:rPr>
              <a:t>Some tips for success:</a:t>
            </a:r>
            <a:endParaRPr kumimoji="0" lang="en-US"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32</a:t>
            </a:fld>
            <a:endParaRPr lang="en-US" altLang="en-US"/>
          </a:p>
        </p:txBody>
      </p:sp>
      <p:sp>
        <p:nvSpPr>
          <p:cNvPr id="61441" name="Rectangle 1"/>
          <p:cNvSpPr>
            <a:spLocks noChangeArrowheads="1"/>
          </p:cNvSpPr>
          <p:nvPr/>
        </p:nvSpPr>
        <p:spPr bwMode="auto">
          <a:xfrm>
            <a:off x="304800" y="1143000"/>
            <a:ext cx="8077200" cy="341632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457200" marR="0" lvl="1" indent="0" algn="l" defTabSz="914400" rtl="0" eaLnBrk="1" fontAlgn="base" latinLnBrk="0" hangingPunct="1">
              <a:lnSpc>
                <a:spcPct val="100000"/>
              </a:lnSpc>
              <a:spcBef>
                <a:spcPct val="0"/>
              </a:spcBef>
              <a:spcAft>
                <a:spcPct val="0"/>
              </a:spcAft>
              <a:buClrTx/>
              <a:buSzTx/>
              <a:buFontTx/>
              <a:buAutoNum type="arabicPeriod"/>
              <a:tabLst>
                <a:tab pos="914400" algn="l"/>
              </a:tabLst>
            </a:pPr>
            <a:r>
              <a:rPr kumimoji="0" lang="en-US" b="0" i="0" u="none" strike="noStrike" cap="none" normalizeH="0" baseline="0" dirty="0" smtClean="0">
                <a:ln>
                  <a:noFill/>
                </a:ln>
                <a:solidFill>
                  <a:schemeClr val="tx1"/>
                </a:solidFill>
                <a:effectLst/>
                <a:latin typeface="Montserrat" pitchFamily="2" charset="0"/>
                <a:ea typeface="Calibri" pitchFamily="34" charset="0"/>
                <a:cs typeface="Times New Roman" pitchFamily="18" charset="0"/>
              </a:rPr>
              <a:t>Communicate your plan clearly to all employees</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a:tabLst>
                <a:tab pos="914400" algn="l"/>
              </a:tabLst>
            </a:pPr>
            <a:r>
              <a:rPr kumimoji="0" lang="en-US" b="0" i="0" u="none" strike="noStrike" cap="none" normalizeH="0" baseline="0" dirty="0" smtClean="0">
                <a:ln>
                  <a:noFill/>
                </a:ln>
                <a:solidFill>
                  <a:schemeClr val="tx1"/>
                </a:solidFill>
                <a:effectLst/>
                <a:latin typeface="Montserrat" pitchFamily="2" charset="0"/>
                <a:ea typeface="Calibri" pitchFamily="34" charset="0"/>
                <a:cs typeface="Times New Roman" pitchFamily="18" charset="0"/>
              </a:rPr>
              <a:t>Make it easy to succeed with clearly labeled bins in convenient locations</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a:tabLst>
                <a:tab pos="914400" algn="l"/>
              </a:tabLst>
            </a:pPr>
            <a:r>
              <a:rPr kumimoji="0" lang="en-US" b="0" i="0" u="none" strike="noStrike" cap="none" normalizeH="0" baseline="0" dirty="0" smtClean="0">
                <a:ln>
                  <a:noFill/>
                </a:ln>
                <a:solidFill>
                  <a:schemeClr val="tx1"/>
                </a:solidFill>
                <a:effectLst/>
                <a:latin typeface="Montserrat" pitchFamily="2" charset="0"/>
                <a:ea typeface="Calibri" pitchFamily="34" charset="0"/>
                <a:cs typeface="Times New Roman" pitchFamily="18" charset="0"/>
              </a:rPr>
              <a:t>Create a </a:t>
            </a:r>
            <a:r>
              <a:rPr kumimoji="0" lang="en-US" b="0" i="0" u="none" strike="noStrike" cap="none" normalizeH="0" baseline="0" dirty="0" smtClean="0">
                <a:ln>
                  <a:noFill/>
                </a:ln>
                <a:solidFill>
                  <a:schemeClr val="tx1"/>
                </a:solidFill>
                <a:effectLst/>
                <a:latin typeface="Calibri"/>
                <a:ea typeface="Calibri" pitchFamily="34" charset="0"/>
                <a:cs typeface="Times New Roman" pitchFamily="18" charset="0"/>
              </a:rPr>
              <a:t>“</a:t>
            </a:r>
            <a:r>
              <a:rPr kumimoji="0" lang="en-US" b="0" i="0" u="none" strike="noStrike" cap="none" normalizeH="0" baseline="0" dirty="0" smtClean="0">
                <a:ln>
                  <a:noFill/>
                </a:ln>
                <a:solidFill>
                  <a:schemeClr val="tx1"/>
                </a:solidFill>
                <a:effectLst/>
                <a:latin typeface="Montserrat" pitchFamily="2" charset="0"/>
                <a:ea typeface="Calibri" pitchFamily="34" charset="0"/>
                <a:cs typeface="Times New Roman" pitchFamily="18" charset="0"/>
              </a:rPr>
              <a:t>recycling manual</a:t>
            </a:r>
            <a:r>
              <a:rPr kumimoji="0" lang="en-US" b="0" i="0" u="none" strike="noStrike" cap="none" normalizeH="0" baseline="0" dirty="0" smtClean="0">
                <a:ln>
                  <a:noFill/>
                </a:ln>
                <a:solidFill>
                  <a:schemeClr val="tx1"/>
                </a:solidFill>
                <a:effectLst/>
                <a:latin typeface="Calibri"/>
                <a:ea typeface="Calibri" pitchFamily="34" charset="0"/>
                <a:cs typeface="Times New Roman" pitchFamily="18" charset="0"/>
              </a:rPr>
              <a:t>”</a:t>
            </a:r>
            <a:r>
              <a:rPr kumimoji="0" lang="en-US" b="0" i="0" u="none" strike="noStrike" cap="none" normalizeH="0" baseline="0" dirty="0" smtClean="0">
                <a:ln>
                  <a:noFill/>
                </a:ln>
                <a:solidFill>
                  <a:schemeClr val="tx1"/>
                </a:solidFill>
                <a:effectLst/>
                <a:latin typeface="Montserrat" pitchFamily="2" charset="0"/>
                <a:ea typeface="Calibri" pitchFamily="34" charset="0"/>
                <a:cs typeface="Times New Roman" pitchFamily="18" charset="0"/>
              </a:rPr>
              <a:t> that can be referred to by current and future employees.</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a:tabLst>
                <a:tab pos="914400" algn="l"/>
              </a:tabLst>
            </a:pPr>
            <a:r>
              <a:rPr kumimoji="0" lang="en-US" b="0" i="0" u="none" strike="noStrike" cap="none" normalizeH="0" baseline="0" dirty="0" smtClean="0">
                <a:ln>
                  <a:noFill/>
                </a:ln>
                <a:solidFill>
                  <a:schemeClr val="tx1"/>
                </a:solidFill>
                <a:effectLst/>
                <a:latin typeface="Montserrat" pitchFamily="2" charset="0"/>
                <a:ea typeface="Calibri" pitchFamily="34" charset="0"/>
                <a:cs typeface="Times New Roman" pitchFamily="18" charset="0"/>
              </a:rPr>
              <a:t>Get employee buy-in by engaging them in the process</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a:tabLst>
                <a:tab pos="914400" algn="l"/>
              </a:tabLst>
            </a:pPr>
            <a:r>
              <a:rPr kumimoji="0" lang="en-US" b="0" i="0" u="none" strike="noStrike" cap="none" normalizeH="0" baseline="0" dirty="0" smtClean="0">
                <a:ln>
                  <a:noFill/>
                </a:ln>
                <a:solidFill>
                  <a:schemeClr val="tx1"/>
                </a:solidFill>
                <a:effectLst/>
                <a:latin typeface="Montserrat" pitchFamily="2" charset="0"/>
                <a:ea typeface="Calibri" pitchFamily="34" charset="0"/>
                <a:cs typeface="Times New Roman" pitchFamily="18" charset="0"/>
              </a:rPr>
              <a:t>Offer incentives</a:t>
            </a:r>
            <a:endParaRPr kumimoji="0" lang="en-US" b="0" i="0" u="none" strike="noStrike" cap="none" normalizeH="0" baseline="0" dirty="0" smtClean="0">
              <a:ln>
                <a:noFill/>
              </a:ln>
              <a:solidFill>
                <a:schemeClr val="tx1"/>
              </a:solidFill>
              <a:effectLst/>
              <a:latin typeface="Arial" pitchFamily="34" charset="0"/>
              <a:cs typeface="Arial" pitchFamily="34" charset="0"/>
            </a:endParaRPr>
          </a:p>
        </p:txBody>
      </p:sp>
      <p:sp>
        <p:nvSpPr>
          <p:cNvPr id="61442" name="Rectangle 2"/>
          <p:cNvSpPr>
            <a:spLocks noChangeArrowheads="1"/>
          </p:cNvSpPr>
          <p:nvPr/>
        </p:nvSpPr>
        <p:spPr bwMode="auto">
          <a:xfrm>
            <a:off x="762000" y="4648200"/>
            <a:ext cx="7848600" cy="193899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Char char="•"/>
              <a:tabLst>
                <a:tab pos="457200" algn="l"/>
              </a:tabLst>
            </a:pPr>
            <a:r>
              <a:rPr kumimoji="0" lang="en-US" b="1" i="0" u="none" strike="noStrike" cap="none" normalizeH="0" baseline="0" dirty="0" smtClean="0">
                <a:ln>
                  <a:noFill/>
                </a:ln>
                <a:solidFill>
                  <a:schemeClr val="tx1"/>
                </a:solidFill>
                <a:effectLst/>
                <a:latin typeface="inherit" charset="0"/>
                <a:ea typeface="Calibri" pitchFamily="34" charset="0"/>
                <a:cs typeface="Times New Roman" pitchFamily="18" charset="0"/>
              </a:rPr>
              <a:t>Reclaim your chemicals.</a:t>
            </a:r>
            <a:r>
              <a:rPr kumimoji="0" lang="en-US" b="0" i="0" u="none" strike="noStrike" cap="none" normalizeH="0" baseline="0" dirty="0" smtClean="0">
                <a:ln>
                  <a:noFill/>
                </a:ln>
                <a:solidFill>
                  <a:schemeClr val="tx1"/>
                </a:solidFill>
                <a:effectLst/>
                <a:latin typeface="Calibri"/>
                <a:ea typeface="Calibri" pitchFamily="34" charset="0"/>
                <a:cs typeface="Times New Roman" pitchFamily="18" charset="0"/>
              </a:rPr>
              <a:t> </a:t>
            </a:r>
            <a:r>
              <a:rPr kumimoji="0" lang="en-US" b="0" i="0" u="none" strike="noStrike" cap="none" normalizeH="0" baseline="0" dirty="0" smtClean="0">
                <a:ln>
                  <a:noFill/>
                </a:ln>
                <a:solidFill>
                  <a:schemeClr val="tx1"/>
                </a:solidFill>
                <a:effectLst/>
                <a:latin typeface="Montserrat" pitchFamily="2" charset="0"/>
                <a:ea typeface="Calibri" pitchFamily="34" charset="0"/>
                <a:cs typeface="Times New Roman" pitchFamily="18" charset="0"/>
              </a:rPr>
              <a:t>For example, lead can be reclaimed from batteries and paint. Many solvents that have been used can also be distilled for reuse, like acetone</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457200" algn="l"/>
              </a:tabLst>
            </a:pPr>
            <a:endParaRPr kumimoji="0" lang="en-US"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33</a:t>
            </a:fld>
            <a:endParaRPr lang="en-US" altLang="en-US"/>
          </a:p>
        </p:txBody>
      </p:sp>
      <p:sp>
        <p:nvSpPr>
          <p:cNvPr id="5" name="Rectangle 4"/>
          <p:cNvSpPr/>
          <p:nvPr/>
        </p:nvSpPr>
        <p:spPr>
          <a:xfrm>
            <a:off x="3505200" y="457200"/>
            <a:ext cx="1952779" cy="461665"/>
          </a:xfrm>
          <a:prstGeom prst="rect">
            <a:avLst/>
          </a:prstGeom>
        </p:spPr>
        <p:txBody>
          <a:bodyPr wrap="none">
            <a:spAutoFit/>
          </a:bodyPr>
          <a:lstStyle/>
          <a:p>
            <a:r>
              <a:rPr lang="en-IN" dirty="0" smtClean="0">
                <a:solidFill>
                  <a:srgbClr val="C00000"/>
                </a:solidFill>
              </a:rPr>
              <a:t>Soil Pollution</a:t>
            </a:r>
            <a:endParaRPr lang="en-US" dirty="0"/>
          </a:p>
        </p:txBody>
      </p:sp>
      <p:sp>
        <p:nvSpPr>
          <p:cNvPr id="6" name="Rectangle 5"/>
          <p:cNvSpPr/>
          <p:nvPr/>
        </p:nvSpPr>
        <p:spPr>
          <a:xfrm>
            <a:off x="304800" y="1166842"/>
            <a:ext cx="8534400" cy="3970318"/>
          </a:xfrm>
          <a:prstGeom prst="rect">
            <a:avLst/>
          </a:prstGeom>
        </p:spPr>
        <p:txBody>
          <a:bodyPr wrap="square">
            <a:spAutoFit/>
          </a:bodyPr>
          <a:lstStyle/>
          <a:p>
            <a:r>
              <a:rPr lang="en-US" sz="2800" dirty="0" smtClean="0"/>
              <a:t>Soil  is  the  upper  layer  of  the  earth  that  is produced  by  weathering of  rocks over thousands of years.  </a:t>
            </a:r>
          </a:p>
          <a:p>
            <a:r>
              <a:rPr lang="en-US" sz="2800" dirty="0" smtClean="0"/>
              <a:t>Soil  is  a  mixture  of  inorganic minerals  and  organic  compounds. </a:t>
            </a:r>
          </a:p>
          <a:p>
            <a:r>
              <a:rPr lang="en-US" sz="2800" dirty="0" smtClean="0"/>
              <a:t>Presence of harmful substances in soil cause severe damage to the quality of soil adversely affecting agricultural productivity. This is called land or soil pollution. </a:t>
            </a:r>
            <a:endParaRPr lang="en-IN" sz="28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34</a:t>
            </a:fld>
            <a:endParaRPr lang="en-US" altLang="en-US"/>
          </a:p>
        </p:txBody>
      </p:sp>
      <p:sp>
        <p:nvSpPr>
          <p:cNvPr id="5" name="Rectangle 4"/>
          <p:cNvSpPr/>
          <p:nvPr/>
        </p:nvSpPr>
        <p:spPr>
          <a:xfrm>
            <a:off x="3124200" y="838200"/>
            <a:ext cx="3288080" cy="461665"/>
          </a:xfrm>
          <a:prstGeom prst="rect">
            <a:avLst/>
          </a:prstGeom>
        </p:spPr>
        <p:txBody>
          <a:bodyPr wrap="none">
            <a:spAutoFit/>
          </a:bodyPr>
          <a:lstStyle/>
          <a:p>
            <a:r>
              <a:rPr lang="en-IN" dirty="0" smtClean="0">
                <a:solidFill>
                  <a:srgbClr val="C00000"/>
                </a:solidFill>
              </a:rPr>
              <a:t>Causes of Soil Pollution</a:t>
            </a:r>
            <a:endParaRPr lang="en-US" dirty="0"/>
          </a:p>
        </p:txBody>
      </p:sp>
      <p:sp>
        <p:nvSpPr>
          <p:cNvPr id="6" name="Rectangle 5"/>
          <p:cNvSpPr/>
          <p:nvPr/>
        </p:nvSpPr>
        <p:spPr>
          <a:xfrm>
            <a:off x="533400" y="1752600"/>
            <a:ext cx="8229600" cy="3724096"/>
          </a:xfrm>
          <a:prstGeom prst="rect">
            <a:avLst/>
          </a:prstGeom>
        </p:spPr>
        <p:txBody>
          <a:bodyPr wrap="square">
            <a:spAutoFit/>
          </a:bodyPr>
          <a:lstStyle/>
          <a:p>
            <a:r>
              <a:rPr lang="en-US" dirty="0" smtClean="0"/>
              <a:t>Household / industrial wastes containing organic and inorganic substances,  solid  wastes,  plastics, inorganic chemicals,  heavy  metals  and toxic chemicals are dumped into soil.</a:t>
            </a:r>
          </a:p>
          <a:p>
            <a:r>
              <a:rPr lang="en-US" dirty="0" smtClean="0"/>
              <a:t>Domestic  waste,  sewage  and  sludge  are the major sources of soil pollution in urban areas.</a:t>
            </a:r>
          </a:p>
          <a:p>
            <a:r>
              <a:rPr lang="en-US" dirty="0" smtClean="0"/>
              <a:t>Large amount of discarded materials viz. concrete, asphalt, paper and rags, leather, plastics, cans, glass and packing materials etc. are usually dumped into soil of landfills.</a:t>
            </a:r>
          </a:p>
          <a:p>
            <a:endParaRPr lang="en-IN" sz="20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35</a:t>
            </a:fld>
            <a:endParaRPr lang="en-US" altLang="en-US"/>
          </a:p>
        </p:txBody>
      </p:sp>
      <p:sp>
        <p:nvSpPr>
          <p:cNvPr id="5" name="Rectangle 4"/>
          <p:cNvSpPr/>
          <p:nvPr/>
        </p:nvSpPr>
        <p:spPr>
          <a:xfrm>
            <a:off x="3276600" y="762000"/>
            <a:ext cx="3288080" cy="461665"/>
          </a:xfrm>
          <a:prstGeom prst="rect">
            <a:avLst/>
          </a:prstGeom>
        </p:spPr>
        <p:txBody>
          <a:bodyPr wrap="none">
            <a:spAutoFit/>
          </a:bodyPr>
          <a:lstStyle/>
          <a:p>
            <a:r>
              <a:rPr lang="en-IN" dirty="0" smtClean="0">
                <a:solidFill>
                  <a:srgbClr val="C00000"/>
                </a:solidFill>
              </a:rPr>
              <a:t>Causes of Soil Pollution</a:t>
            </a:r>
            <a:endParaRPr lang="en-US" dirty="0"/>
          </a:p>
        </p:txBody>
      </p:sp>
      <p:sp>
        <p:nvSpPr>
          <p:cNvPr id="6" name="Rectangle 5"/>
          <p:cNvSpPr/>
          <p:nvPr/>
        </p:nvSpPr>
        <p:spPr>
          <a:xfrm>
            <a:off x="533400" y="1447800"/>
            <a:ext cx="8305800" cy="3970318"/>
          </a:xfrm>
          <a:prstGeom prst="rect">
            <a:avLst/>
          </a:prstGeom>
        </p:spPr>
        <p:txBody>
          <a:bodyPr wrap="square">
            <a:spAutoFit/>
          </a:bodyPr>
          <a:lstStyle/>
          <a:p>
            <a:r>
              <a:rPr lang="en-US" sz="2800" dirty="0" smtClean="0"/>
              <a:t>Acid rain taking place due to air pollution, results in soil pollution, by making the soil acidic and infertile.</a:t>
            </a:r>
          </a:p>
          <a:p>
            <a:r>
              <a:rPr lang="en-US" sz="2800" dirty="0" smtClean="0"/>
              <a:t>Chemicals  used  to  kill  insects,  rats,  snails,  fungi,  herbs,  etc.,  viz.  pesticides, </a:t>
            </a:r>
            <a:r>
              <a:rPr lang="en-US" sz="2800" dirty="0" err="1" smtClean="0"/>
              <a:t>rodenticides</a:t>
            </a:r>
            <a:r>
              <a:rPr lang="en-US" sz="2800" dirty="0" smtClean="0"/>
              <a:t>, fungicides, herbicides get accumulated in the soil and cause soil pollution.</a:t>
            </a:r>
          </a:p>
          <a:p>
            <a:r>
              <a:rPr lang="en-US" sz="2800" dirty="0" smtClean="0"/>
              <a:t>Radioactive wastes and nuclear wastes from nuclear reactors and nuclear explosions also causes soil pollution.</a:t>
            </a:r>
            <a:endParaRPr lang="en-IN" sz="28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36</a:t>
            </a:fld>
            <a:endParaRPr lang="en-US" altLang="en-US"/>
          </a:p>
        </p:txBody>
      </p:sp>
      <p:sp>
        <p:nvSpPr>
          <p:cNvPr id="5" name="Rectangle 4"/>
          <p:cNvSpPr/>
          <p:nvPr/>
        </p:nvSpPr>
        <p:spPr>
          <a:xfrm>
            <a:off x="3124200" y="914400"/>
            <a:ext cx="3148619" cy="461665"/>
          </a:xfrm>
          <a:prstGeom prst="rect">
            <a:avLst/>
          </a:prstGeom>
        </p:spPr>
        <p:txBody>
          <a:bodyPr wrap="none">
            <a:spAutoFit/>
          </a:bodyPr>
          <a:lstStyle/>
          <a:p>
            <a:r>
              <a:rPr lang="en-IN" dirty="0" smtClean="0">
                <a:solidFill>
                  <a:srgbClr val="C00000"/>
                </a:solidFill>
              </a:rPr>
              <a:t>Effect of Soil Pollution</a:t>
            </a:r>
            <a:endParaRPr lang="en-US" dirty="0"/>
          </a:p>
        </p:txBody>
      </p:sp>
      <p:sp>
        <p:nvSpPr>
          <p:cNvPr id="6" name="Rectangle 5"/>
          <p:cNvSpPr/>
          <p:nvPr/>
        </p:nvSpPr>
        <p:spPr>
          <a:xfrm>
            <a:off x="381000" y="1752600"/>
            <a:ext cx="8534400" cy="3539430"/>
          </a:xfrm>
          <a:prstGeom prst="rect">
            <a:avLst/>
          </a:prstGeom>
        </p:spPr>
        <p:txBody>
          <a:bodyPr wrap="square">
            <a:spAutoFit/>
          </a:bodyPr>
          <a:lstStyle/>
          <a:p>
            <a:r>
              <a:rPr lang="en-US" sz="2800" dirty="0" smtClean="0"/>
              <a:t>The  toxicity  level  of soil is increased due to  industrial effluents. Heavy metals destroy useful micro-organisms in the soil and also cause diseases.</a:t>
            </a:r>
          </a:p>
          <a:p>
            <a:r>
              <a:rPr lang="en-US" sz="2800" dirty="0" smtClean="0"/>
              <a:t>Excessive use of chemical fertilizers causes soil  deterioration, reducing the fertility of soil.</a:t>
            </a:r>
          </a:p>
          <a:p>
            <a:r>
              <a:rPr lang="en-US" sz="2800" dirty="0" smtClean="0"/>
              <a:t>Soil  polluted  by  dumping of  sewage can cause the spread of diseases like typhoid, jaundice, dysentery, and gastroenteritis.</a:t>
            </a:r>
            <a:endParaRPr lang="en-IN" sz="28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37</a:t>
            </a:fld>
            <a:endParaRPr lang="en-US" altLang="en-US"/>
          </a:p>
        </p:txBody>
      </p:sp>
      <p:sp>
        <p:nvSpPr>
          <p:cNvPr id="5" name="Rectangle 4"/>
          <p:cNvSpPr/>
          <p:nvPr/>
        </p:nvSpPr>
        <p:spPr>
          <a:xfrm>
            <a:off x="3429000" y="762000"/>
            <a:ext cx="3383490" cy="461665"/>
          </a:xfrm>
          <a:prstGeom prst="rect">
            <a:avLst/>
          </a:prstGeom>
        </p:spPr>
        <p:txBody>
          <a:bodyPr wrap="none">
            <a:spAutoFit/>
          </a:bodyPr>
          <a:lstStyle/>
          <a:p>
            <a:r>
              <a:rPr lang="en-IN" dirty="0" smtClean="0">
                <a:solidFill>
                  <a:srgbClr val="C00000"/>
                </a:solidFill>
              </a:rPr>
              <a:t>Control of Soil Pollution</a:t>
            </a:r>
            <a:endParaRPr lang="en-US" dirty="0"/>
          </a:p>
        </p:txBody>
      </p:sp>
      <p:sp>
        <p:nvSpPr>
          <p:cNvPr id="6" name="Rectangle 5"/>
          <p:cNvSpPr/>
          <p:nvPr/>
        </p:nvSpPr>
        <p:spPr>
          <a:xfrm>
            <a:off x="533400" y="1143000"/>
            <a:ext cx="8153400" cy="4401205"/>
          </a:xfrm>
          <a:prstGeom prst="rect">
            <a:avLst/>
          </a:prstGeom>
        </p:spPr>
        <p:txBody>
          <a:bodyPr wrap="square">
            <a:spAutoFit/>
          </a:bodyPr>
          <a:lstStyle/>
          <a:p>
            <a:pPr algn="just"/>
            <a:r>
              <a:rPr lang="en-US" sz="2800" dirty="0" smtClean="0"/>
              <a:t>Recycling of solid waste should be encouraged.</a:t>
            </a:r>
          </a:p>
          <a:p>
            <a:pPr algn="just"/>
            <a:r>
              <a:rPr lang="en-US" sz="2800" dirty="0" smtClean="0"/>
              <a:t>Excessive use of chemical fertilizers and pesticides should be avoided and use of bio-fertilizers and bio-pesticides should be encouraged.</a:t>
            </a:r>
          </a:p>
          <a:p>
            <a:pPr algn="just"/>
            <a:r>
              <a:rPr lang="en-US" sz="2800" dirty="0" smtClean="0"/>
              <a:t>To prevent the  reduction of  nutrients  in  soil,  the practice of crop rotations  should  be popularized.</a:t>
            </a:r>
          </a:p>
          <a:p>
            <a:pPr algn="just"/>
            <a:r>
              <a:rPr lang="en-US" sz="2800" dirty="0" smtClean="0"/>
              <a:t>Sewage waste should be converted into organic manure through composting. Bio-gas can be produced from cattle dung.</a:t>
            </a:r>
          </a:p>
          <a:p>
            <a:pPr algn="just"/>
            <a:endParaRPr lang="en-IN" sz="28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38</a:t>
            </a:fld>
            <a:endParaRPr lang="en-US" altLang="en-US"/>
          </a:p>
        </p:txBody>
      </p:sp>
      <p:sp>
        <p:nvSpPr>
          <p:cNvPr id="5" name="Rectangle 4"/>
          <p:cNvSpPr/>
          <p:nvPr/>
        </p:nvSpPr>
        <p:spPr>
          <a:xfrm>
            <a:off x="609600" y="1351508"/>
            <a:ext cx="8077200" cy="3108543"/>
          </a:xfrm>
          <a:prstGeom prst="rect">
            <a:avLst/>
          </a:prstGeom>
        </p:spPr>
        <p:txBody>
          <a:bodyPr wrap="square">
            <a:spAutoFit/>
          </a:bodyPr>
          <a:lstStyle/>
          <a:p>
            <a:pPr algn="just"/>
            <a:r>
              <a:rPr lang="en-US" sz="2800" dirty="0" err="1" smtClean="0"/>
              <a:t>Afforestation</a:t>
            </a:r>
            <a:r>
              <a:rPr lang="en-US" sz="2800" dirty="0" smtClean="0"/>
              <a:t> and bioremediation of soil can reduce the soil degradation due to soil erosion.</a:t>
            </a:r>
          </a:p>
          <a:p>
            <a:pPr algn="just"/>
            <a:r>
              <a:rPr lang="en-US" sz="2800" dirty="0" smtClean="0"/>
              <a:t>Biological control of pests should be encouraged by introducing selective pathogenic microbes/ insects.</a:t>
            </a:r>
          </a:p>
          <a:p>
            <a:pPr algn="just"/>
            <a:r>
              <a:rPr lang="en-US" sz="2800" dirty="0" smtClean="0"/>
              <a:t>Atomic power plants should be properly constructed to prevent leakage of radioactive substances into the soil.</a:t>
            </a:r>
            <a:endParaRPr lang="en-IN"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39</a:t>
            </a:fld>
            <a:endParaRPr lang="en-US" altLang="en-US"/>
          </a:p>
        </p:txBody>
      </p:sp>
      <p:pic>
        <p:nvPicPr>
          <p:cNvPr id="5" name="Picture 4"/>
          <p:cNvPicPr>
            <a:picLocks noChangeAspect="1"/>
          </p:cNvPicPr>
          <p:nvPr/>
        </p:nvPicPr>
        <p:blipFill>
          <a:blip r:embed="rId2"/>
          <a:stretch>
            <a:fillRect/>
          </a:stretch>
        </p:blipFill>
        <p:spPr>
          <a:xfrm>
            <a:off x="1047750" y="1069975"/>
            <a:ext cx="7048500" cy="52863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0CD75B87-3A98-43B8-8FB7-E6E2432865D3}"/>
              </a:ext>
            </a:extLst>
          </p:cNvPr>
          <p:cNvSpPr>
            <a:spLocks noGrp="1"/>
          </p:cNvSpPr>
          <p:nvPr>
            <p:ph type="dt" sz="half" idx="10"/>
          </p:nvPr>
        </p:nvSpPr>
        <p:spPr/>
        <p:txBody>
          <a:bodyPr/>
          <a:lstStyle/>
          <a:p>
            <a:pPr>
              <a:defRPr/>
            </a:pPr>
            <a:fld id="{6552A797-12E5-49D8-93C0-59C7AB7F1935}"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039F5C71-913E-432D-84CF-621570AEAA2F}"/>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E0BC8A0F-C8DC-47CB-837D-DFB0123122B2}"/>
              </a:ext>
            </a:extLst>
          </p:cNvPr>
          <p:cNvSpPr>
            <a:spLocks noGrp="1"/>
          </p:cNvSpPr>
          <p:nvPr>
            <p:ph type="sldNum" sz="quarter" idx="12"/>
          </p:nvPr>
        </p:nvSpPr>
        <p:spPr/>
        <p:txBody>
          <a:bodyPr/>
          <a:lstStyle/>
          <a:p>
            <a:fld id="{7288D19C-C766-4A53-9BFF-A7850751D253}" type="slidenum">
              <a:rPr lang="en-US" altLang="en-US" smtClean="0"/>
              <a:pPr/>
              <a:t>4</a:t>
            </a:fld>
            <a:endParaRPr lang="en-US" altLang="en-US"/>
          </a:p>
        </p:txBody>
      </p:sp>
      <p:sp>
        <p:nvSpPr>
          <p:cNvPr id="7" name="Rectangle 6"/>
          <p:cNvSpPr/>
          <p:nvPr/>
        </p:nvSpPr>
        <p:spPr>
          <a:xfrm>
            <a:off x="3276600" y="609600"/>
            <a:ext cx="2771721" cy="461665"/>
          </a:xfrm>
          <a:prstGeom prst="rect">
            <a:avLst/>
          </a:prstGeom>
        </p:spPr>
        <p:txBody>
          <a:bodyPr wrap="none">
            <a:spAutoFit/>
          </a:bodyPr>
          <a:lstStyle/>
          <a:p>
            <a:pPr lvl="0" eaLnBrk="1" hangingPunct="1"/>
            <a:r>
              <a:rPr lang="en-US" dirty="0" smtClean="0">
                <a:latin typeface="Domine" charset="0"/>
                <a:ea typeface="Times New Roman" pitchFamily="18" charset="0"/>
                <a:cs typeface="Times New Roman" pitchFamily="18" charset="0"/>
              </a:rPr>
              <a:t>pH value of Water</a:t>
            </a:r>
            <a:endParaRPr lang="en-US" sz="2800" b="0" dirty="0" smtClean="0">
              <a:latin typeface="Arial" pitchFamily="34" charset="0"/>
              <a:cs typeface="Arial" pitchFamily="34" charset="0"/>
            </a:endParaRPr>
          </a:p>
        </p:txBody>
      </p:sp>
      <p:pic>
        <p:nvPicPr>
          <p:cNvPr id="8" name="Picture 7" descr="clip_image006"/>
          <p:cNvPicPr/>
          <p:nvPr/>
        </p:nvPicPr>
        <p:blipFill>
          <a:blip r:embed="rId2"/>
          <a:srcRect/>
          <a:stretch>
            <a:fillRect/>
          </a:stretch>
        </p:blipFill>
        <p:spPr bwMode="auto">
          <a:xfrm>
            <a:off x="1447800" y="1143000"/>
            <a:ext cx="5867399" cy="838200"/>
          </a:xfrm>
          <a:prstGeom prst="rect">
            <a:avLst/>
          </a:prstGeom>
          <a:noFill/>
          <a:ln w="9525">
            <a:noFill/>
            <a:miter lim="800000"/>
            <a:headEnd/>
            <a:tailEnd/>
          </a:ln>
        </p:spPr>
      </p:pic>
      <p:sp>
        <p:nvSpPr>
          <p:cNvPr id="9" name="Rectangle 8"/>
          <p:cNvSpPr/>
          <p:nvPr/>
        </p:nvSpPr>
        <p:spPr>
          <a:xfrm>
            <a:off x="838200" y="1981200"/>
            <a:ext cx="8153400" cy="1200329"/>
          </a:xfrm>
          <a:prstGeom prst="rect">
            <a:avLst/>
          </a:prstGeom>
        </p:spPr>
        <p:txBody>
          <a:bodyPr wrap="square">
            <a:spAutoFit/>
          </a:bodyPr>
          <a:lstStyle/>
          <a:p>
            <a:r>
              <a:rPr lang="en-US" b="0" dirty="0" smtClean="0"/>
              <a:t>If H</a:t>
            </a:r>
            <a:r>
              <a:rPr lang="en-US" b="0" baseline="30000" dirty="0" smtClean="0"/>
              <a:t>+</a:t>
            </a:r>
            <a:r>
              <a:rPr lang="en-US" b="0" dirty="0" smtClean="0"/>
              <a:t> concentration increases, pH decreases and then it will be acidic. If H</a:t>
            </a:r>
            <a:r>
              <a:rPr lang="en-US" b="0" baseline="30000" dirty="0" smtClean="0"/>
              <a:t>+ </a:t>
            </a:r>
            <a:r>
              <a:rPr lang="en-US" b="0" dirty="0" smtClean="0"/>
              <a:t>concentration decreases, pH increases and then it will be alkaline</a:t>
            </a:r>
            <a:endParaRPr lang="en-US" b="0" dirty="0"/>
          </a:p>
        </p:txBody>
      </p:sp>
      <p:pic>
        <p:nvPicPr>
          <p:cNvPr id="10" name="Picture 9" descr="clip_image010"/>
          <p:cNvPicPr/>
          <p:nvPr/>
        </p:nvPicPr>
        <p:blipFill>
          <a:blip r:embed="rId3"/>
          <a:srcRect/>
          <a:stretch>
            <a:fillRect/>
          </a:stretch>
        </p:blipFill>
        <p:spPr bwMode="auto">
          <a:xfrm>
            <a:off x="3048000" y="2819400"/>
            <a:ext cx="2133600" cy="381000"/>
          </a:xfrm>
          <a:prstGeom prst="rect">
            <a:avLst/>
          </a:prstGeom>
          <a:noFill/>
          <a:ln w="9525">
            <a:noFill/>
            <a:miter lim="800000"/>
            <a:headEnd/>
            <a:tailEnd/>
          </a:ln>
        </p:spPr>
      </p:pic>
      <p:sp>
        <p:nvSpPr>
          <p:cNvPr id="11" name="Rectangle 10"/>
          <p:cNvSpPr/>
          <p:nvPr/>
        </p:nvSpPr>
        <p:spPr>
          <a:xfrm>
            <a:off x="685800" y="3441680"/>
            <a:ext cx="8229600" cy="3416320"/>
          </a:xfrm>
          <a:prstGeom prst="rect">
            <a:avLst/>
          </a:prstGeom>
        </p:spPr>
        <p:txBody>
          <a:bodyPr wrap="square">
            <a:spAutoFit/>
          </a:bodyPr>
          <a:lstStyle/>
          <a:p>
            <a:pPr lvl="0" eaLnBrk="1" hangingPunct="1"/>
            <a:r>
              <a:rPr lang="en-US" b="0" dirty="0" smtClean="0">
                <a:ea typeface="Times New Roman" pitchFamily="18" charset="0"/>
                <a:cs typeface="Times New Roman" pitchFamily="18" charset="0"/>
              </a:rPr>
              <a:t>pH + </a:t>
            </a:r>
            <a:r>
              <a:rPr lang="en-US" b="0" dirty="0" err="1" smtClean="0">
                <a:ea typeface="Times New Roman" pitchFamily="18" charset="0"/>
                <a:cs typeface="Times New Roman" pitchFamily="18" charset="0"/>
              </a:rPr>
              <a:t>pOH</a:t>
            </a:r>
            <a:r>
              <a:rPr lang="en-US" b="0" dirty="0" smtClean="0">
                <a:ea typeface="Times New Roman" pitchFamily="18" charset="0"/>
                <a:cs typeface="Times New Roman" pitchFamily="18" charset="0"/>
              </a:rPr>
              <a:t> = 14 if the pH of water is more than 7, it will be alkaline and if it is less than 7, it will be acidic. The alkalinity is caused by the presence of bicarbonate of calcium and magnesium or by the carbonates of hydroxides of sodium, potassium, calcium and magnesium. Some, but not all of the compounds that cause alkalinity also cause hardness. </a:t>
            </a:r>
            <a:r>
              <a:rPr lang="en-US" dirty="0" smtClean="0">
                <a:ea typeface="Times New Roman" pitchFamily="18" charset="0"/>
                <a:cs typeface="Times New Roman" pitchFamily="18" charset="0"/>
              </a:rPr>
              <a:t>pH Measurement:</a:t>
            </a:r>
            <a:r>
              <a:rPr lang="en-US" b="0" dirty="0" smtClean="0">
                <a:ea typeface="Times New Roman" pitchFamily="18" charset="0"/>
                <a:cs typeface="Times New Roman" pitchFamily="18" charset="0"/>
              </a:rPr>
              <a:t> the pH value of water can be measured quickly and automatically with the help of a </a:t>
            </a:r>
            <a:r>
              <a:rPr lang="en-US" dirty="0" smtClean="0">
                <a:ea typeface="Times New Roman" pitchFamily="18" charset="0"/>
                <a:cs typeface="Times New Roman" pitchFamily="18" charset="0"/>
              </a:rPr>
              <a:t>Potentiometer.</a:t>
            </a:r>
            <a:r>
              <a:rPr lang="en-US" b="0" dirty="0" smtClean="0">
                <a:ea typeface="Times New Roman" pitchFamily="18" charset="0"/>
                <a:cs typeface="Times New Roman" pitchFamily="18" charset="0"/>
              </a:rPr>
              <a:t> The pH can also be measured by indicators as given below:</a:t>
            </a:r>
            <a:endParaRPr lang="en-US" b="0" dirty="0" smtClean="0">
              <a:cs typeface="Times New Roman" pitchFamily="18" charset="0"/>
            </a:endParaRPr>
          </a:p>
        </p:txBody>
      </p:sp>
    </p:spTree>
    <p:extLst>
      <p:ext uri="{BB962C8B-B14F-4D97-AF65-F5344CB8AC3E}">
        <p14:creationId xmlns="" xmlns:p14="http://schemas.microsoft.com/office/powerpoint/2010/main" val="40741702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40</a:t>
            </a:fld>
            <a:endParaRPr lang="en-US" altLang="en-US"/>
          </a:p>
        </p:txBody>
      </p:sp>
      <p:pic>
        <p:nvPicPr>
          <p:cNvPr id="5" name="Picture 4"/>
          <p:cNvPicPr>
            <a:picLocks noChangeAspect="1"/>
          </p:cNvPicPr>
          <p:nvPr/>
        </p:nvPicPr>
        <p:blipFill>
          <a:blip r:embed="rId2"/>
          <a:stretch>
            <a:fillRect/>
          </a:stretch>
        </p:blipFill>
        <p:spPr>
          <a:xfrm>
            <a:off x="0" y="1225956"/>
            <a:ext cx="9062897" cy="5097879"/>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41</a:t>
            </a:fld>
            <a:endParaRPr lang="en-US" altLang="en-US"/>
          </a:p>
        </p:txBody>
      </p:sp>
      <p:pic>
        <p:nvPicPr>
          <p:cNvPr id="5" name="Picture 4"/>
          <p:cNvPicPr>
            <a:picLocks noChangeAspect="1"/>
          </p:cNvPicPr>
          <p:nvPr/>
        </p:nvPicPr>
        <p:blipFill>
          <a:blip r:embed="rId2"/>
          <a:stretch>
            <a:fillRect/>
          </a:stretch>
        </p:blipFill>
        <p:spPr>
          <a:xfrm>
            <a:off x="495300" y="1069382"/>
            <a:ext cx="8153400" cy="5286968"/>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42</a:t>
            </a:fld>
            <a:endParaRPr lang="en-US" altLang="en-US"/>
          </a:p>
        </p:txBody>
      </p:sp>
      <p:pic>
        <p:nvPicPr>
          <p:cNvPr id="5" name="Picture 4"/>
          <p:cNvPicPr>
            <a:picLocks noChangeAspect="1"/>
          </p:cNvPicPr>
          <p:nvPr/>
        </p:nvPicPr>
        <p:blipFill>
          <a:blip r:embed="rId2"/>
          <a:stretch>
            <a:fillRect/>
          </a:stretch>
        </p:blipFill>
        <p:spPr>
          <a:xfrm>
            <a:off x="1082899" y="1116076"/>
            <a:ext cx="7010400" cy="5240274"/>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43</a:t>
            </a:fld>
            <a:endParaRPr lang="en-US" altLang="en-US"/>
          </a:p>
        </p:txBody>
      </p:sp>
      <p:sp>
        <p:nvSpPr>
          <p:cNvPr id="5" name="Rectangle 4"/>
          <p:cNvSpPr/>
          <p:nvPr/>
        </p:nvSpPr>
        <p:spPr>
          <a:xfrm>
            <a:off x="3429000" y="609600"/>
            <a:ext cx="2428678" cy="461665"/>
          </a:xfrm>
          <a:prstGeom prst="rect">
            <a:avLst/>
          </a:prstGeom>
        </p:spPr>
        <p:txBody>
          <a:bodyPr wrap="none">
            <a:spAutoFit/>
          </a:bodyPr>
          <a:lstStyle/>
          <a:p>
            <a:r>
              <a:rPr lang="en-US" dirty="0" smtClean="0"/>
              <a:t>HEAVY METAL</a:t>
            </a:r>
            <a:endParaRPr lang="en-US" dirty="0"/>
          </a:p>
        </p:txBody>
      </p:sp>
      <p:sp>
        <p:nvSpPr>
          <p:cNvPr id="6" name="Rectangle 5"/>
          <p:cNvSpPr/>
          <p:nvPr/>
        </p:nvSpPr>
        <p:spPr>
          <a:xfrm>
            <a:off x="685800" y="982176"/>
            <a:ext cx="8077200" cy="3539430"/>
          </a:xfrm>
          <a:prstGeom prst="rect">
            <a:avLst/>
          </a:prstGeom>
        </p:spPr>
        <p:txBody>
          <a:bodyPr wrap="square">
            <a:spAutoFit/>
          </a:bodyPr>
          <a:lstStyle/>
          <a:p>
            <a:pPr algn="just"/>
            <a:r>
              <a:rPr lang="en-US" sz="2800" b="0" dirty="0" smtClean="0"/>
              <a:t>Many metals occur in traces in the earth’s crust. Metals like </a:t>
            </a:r>
            <a:r>
              <a:rPr lang="en-US" sz="2800" b="0" dirty="0" err="1" smtClean="0"/>
              <a:t>Pb</a:t>
            </a:r>
            <a:r>
              <a:rPr lang="en-US" sz="2800" b="0" dirty="0" smtClean="0"/>
              <a:t>, Hg, Zn, </a:t>
            </a:r>
            <a:r>
              <a:rPr lang="en-US" sz="2800" b="0" dirty="0" err="1" smtClean="0"/>
              <a:t>Cd</a:t>
            </a:r>
            <a:r>
              <a:rPr lang="en-US" sz="2800" b="0" dirty="0" smtClean="0"/>
              <a:t> are heavy metals. Some of the heavy metals are beneficial to organisms in traces. But if excessive levels of heavy metals enter environment through human activities, they endanger health</a:t>
            </a:r>
          </a:p>
          <a:p>
            <a:pPr algn="just"/>
            <a:r>
              <a:rPr lang="en-US" sz="2800" b="0" dirty="0" smtClean="0"/>
              <a:t>and survival of humans and other organisms. You shall learn about toxic effects of a few heavy metals in this lesson</a:t>
            </a:r>
            <a:endParaRPr lang="en-US" sz="2800" b="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44</a:t>
            </a:fld>
            <a:endParaRPr lang="en-US" altLang="en-US"/>
          </a:p>
        </p:txBody>
      </p:sp>
      <p:sp>
        <p:nvSpPr>
          <p:cNvPr id="5" name="Rectangle 4"/>
          <p:cNvSpPr/>
          <p:nvPr/>
        </p:nvSpPr>
        <p:spPr>
          <a:xfrm>
            <a:off x="685800" y="990600"/>
            <a:ext cx="1866217" cy="461665"/>
          </a:xfrm>
          <a:prstGeom prst="rect">
            <a:avLst/>
          </a:prstGeom>
        </p:spPr>
        <p:txBody>
          <a:bodyPr wrap="none">
            <a:spAutoFit/>
          </a:bodyPr>
          <a:lstStyle/>
          <a:p>
            <a:r>
              <a:rPr lang="en-US" dirty="0" smtClean="0"/>
              <a:t>Heavy Metal</a:t>
            </a:r>
            <a:endParaRPr lang="en-US" dirty="0"/>
          </a:p>
        </p:txBody>
      </p:sp>
      <p:sp>
        <p:nvSpPr>
          <p:cNvPr id="6" name="Rectangle 5"/>
          <p:cNvSpPr/>
          <p:nvPr/>
        </p:nvSpPr>
        <p:spPr>
          <a:xfrm>
            <a:off x="381000" y="1676400"/>
            <a:ext cx="8763000" cy="3046988"/>
          </a:xfrm>
          <a:prstGeom prst="rect">
            <a:avLst/>
          </a:prstGeom>
        </p:spPr>
        <p:txBody>
          <a:bodyPr wrap="square">
            <a:spAutoFit/>
          </a:bodyPr>
          <a:lstStyle/>
          <a:p>
            <a:pPr algn="just"/>
            <a:r>
              <a:rPr lang="en-US" b="0" dirty="0" smtClean="0"/>
              <a:t>A heavy metal is one whose density is more than 5g cm–3. Some heavy metals are </a:t>
            </a:r>
            <a:r>
              <a:rPr lang="en-US" b="0" dirty="0" err="1" smtClean="0"/>
              <a:t>lead,cadmium</a:t>
            </a:r>
            <a:r>
              <a:rPr lang="en-US" b="0" dirty="0" smtClean="0"/>
              <a:t>, mercury, arsenic selenium, as also iron, copper, manganese, selenium, zinc, etc.</a:t>
            </a:r>
          </a:p>
          <a:p>
            <a:pPr algn="just"/>
            <a:r>
              <a:rPr lang="en-US" b="0" dirty="0" smtClean="0"/>
              <a:t>All these metals have atomic number greater than 20. Low concentrations of metal like iron, copper, zinc and some others are essential for organisms. They are called ‘trace metals’. On the other hand metals like lead, mercury, cadmium and some others are toxic</a:t>
            </a:r>
          </a:p>
          <a:p>
            <a:pPr algn="just"/>
            <a:r>
              <a:rPr lang="en-US" b="0" dirty="0" smtClean="0"/>
              <a:t>to organisms above a certain concentration.</a:t>
            </a:r>
            <a:endParaRPr lang="en-US" b="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45</a:t>
            </a:fld>
            <a:endParaRPr lang="en-US" altLang="en-US"/>
          </a:p>
        </p:txBody>
      </p:sp>
      <p:sp>
        <p:nvSpPr>
          <p:cNvPr id="5" name="Rectangle 4"/>
          <p:cNvSpPr/>
          <p:nvPr/>
        </p:nvSpPr>
        <p:spPr>
          <a:xfrm>
            <a:off x="838200" y="533400"/>
            <a:ext cx="7924800" cy="830997"/>
          </a:xfrm>
          <a:prstGeom prst="rect">
            <a:avLst/>
          </a:prstGeom>
        </p:spPr>
        <p:txBody>
          <a:bodyPr wrap="square">
            <a:spAutoFit/>
          </a:bodyPr>
          <a:lstStyle/>
          <a:p>
            <a:r>
              <a:rPr lang="en-US" dirty="0" smtClean="0"/>
              <a:t>Sources of Contamination of Environment by Heavy Metals</a:t>
            </a:r>
            <a:endParaRPr lang="en-US" dirty="0"/>
          </a:p>
        </p:txBody>
      </p:sp>
      <p:sp>
        <p:nvSpPr>
          <p:cNvPr id="6" name="Rectangle 5"/>
          <p:cNvSpPr/>
          <p:nvPr/>
        </p:nvSpPr>
        <p:spPr>
          <a:xfrm>
            <a:off x="381000" y="1295400"/>
            <a:ext cx="8229600" cy="830997"/>
          </a:xfrm>
          <a:prstGeom prst="rect">
            <a:avLst/>
          </a:prstGeom>
        </p:spPr>
        <p:txBody>
          <a:bodyPr wrap="square">
            <a:spAutoFit/>
          </a:bodyPr>
          <a:lstStyle/>
          <a:p>
            <a:r>
              <a:rPr lang="en-US" b="0" dirty="0" smtClean="0"/>
              <a:t>Heavy metals are introduced into the environment either by natural means or by human activities.</a:t>
            </a:r>
            <a:endParaRPr lang="en-US" b="0" dirty="0"/>
          </a:p>
        </p:txBody>
      </p:sp>
      <p:sp>
        <p:nvSpPr>
          <p:cNvPr id="7" name="Rectangle 6"/>
          <p:cNvSpPr/>
          <p:nvPr/>
        </p:nvSpPr>
        <p:spPr>
          <a:xfrm>
            <a:off x="228600" y="2209800"/>
            <a:ext cx="8305800" cy="3785652"/>
          </a:xfrm>
          <a:prstGeom prst="rect">
            <a:avLst/>
          </a:prstGeom>
        </p:spPr>
        <p:txBody>
          <a:bodyPr wrap="square">
            <a:spAutoFit/>
          </a:bodyPr>
          <a:lstStyle/>
          <a:p>
            <a:r>
              <a:rPr lang="en-US" dirty="0" smtClean="0"/>
              <a:t>Natural sources</a:t>
            </a:r>
            <a:r>
              <a:rPr lang="en-US" b="0" dirty="0" smtClean="0"/>
              <a:t>: In nature excessive levels of trace metals may occur by geographical phenomena like volcanic eruptions, weathering of rocks, leaching into rivers, lakes and oceans due to action of water.</a:t>
            </a:r>
          </a:p>
          <a:p>
            <a:r>
              <a:rPr lang="en-US" dirty="0" smtClean="0"/>
              <a:t>Anthropogenic Sources : </a:t>
            </a:r>
            <a:r>
              <a:rPr lang="en-US" b="0" dirty="0" smtClean="0"/>
              <a:t>Small amounts of heavy metals are released while mining and uncontrolled smelting of large quantities of metal, ores in open fires. With the industrial revolution, metals were extracted from natural resources and processed in the industries from where heavy metals passed on into the atmosphere.</a:t>
            </a:r>
            <a:endParaRPr lang="en-US" b="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46</a:t>
            </a:fld>
            <a:endParaRPr lang="en-US" altLang="en-US"/>
          </a:p>
        </p:txBody>
      </p:sp>
      <p:sp>
        <p:nvSpPr>
          <p:cNvPr id="5" name="Rectangle 4"/>
          <p:cNvSpPr/>
          <p:nvPr/>
        </p:nvSpPr>
        <p:spPr>
          <a:xfrm>
            <a:off x="381000" y="612844"/>
            <a:ext cx="8534400" cy="3785652"/>
          </a:xfrm>
          <a:prstGeom prst="rect">
            <a:avLst/>
          </a:prstGeom>
        </p:spPr>
        <p:txBody>
          <a:bodyPr wrap="square">
            <a:spAutoFit/>
          </a:bodyPr>
          <a:lstStyle/>
          <a:p>
            <a:r>
              <a:rPr lang="en-US" b="0" dirty="0" smtClean="0"/>
              <a:t>Following list shows the various human activities through which heavy</a:t>
            </a:r>
          </a:p>
          <a:p>
            <a:r>
              <a:rPr lang="en-US" b="0" dirty="0" smtClean="0"/>
              <a:t>metals get into the environment.</a:t>
            </a:r>
          </a:p>
          <a:p>
            <a:r>
              <a:rPr lang="en-US" b="0" dirty="0" smtClean="0"/>
              <a:t>(</a:t>
            </a:r>
            <a:r>
              <a:rPr lang="en-US" b="0" dirty="0" err="1" smtClean="0"/>
              <a:t>i</a:t>
            </a:r>
            <a:r>
              <a:rPr lang="en-US" b="0" dirty="0" smtClean="0"/>
              <a:t>) Smelting or processing of ores of metals.</a:t>
            </a:r>
          </a:p>
          <a:p>
            <a:r>
              <a:rPr lang="en-US" b="0" dirty="0" smtClean="0"/>
              <a:t>(ii) Mining.</a:t>
            </a:r>
          </a:p>
          <a:p>
            <a:r>
              <a:rPr lang="en-US" b="0" dirty="0" smtClean="0"/>
              <a:t>(iii) Burning of fossil fuels such as coal, petrol, kerosene oil.</a:t>
            </a:r>
          </a:p>
          <a:p>
            <a:r>
              <a:rPr lang="en-US" b="0" dirty="0" smtClean="0"/>
              <a:t>(iv) Discharging agricultural waste.</a:t>
            </a:r>
          </a:p>
          <a:p>
            <a:r>
              <a:rPr lang="en-US" b="0" dirty="0" smtClean="0"/>
              <a:t>(v) Discharging industrial waste.</a:t>
            </a:r>
          </a:p>
          <a:p>
            <a:r>
              <a:rPr lang="en-US" b="0" dirty="0" smtClean="0"/>
              <a:t>(vi) Discharging domestic waste.</a:t>
            </a:r>
          </a:p>
          <a:p>
            <a:r>
              <a:rPr lang="en-US" b="0" dirty="0" smtClean="0"/>
              <a:t>(vii) Discharge from auto exhausts.</a:t>
            </a:r>
            <a:endParaRPr lang="en-US" b="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47</a:t>
            </a:fld>
            <a:endParaRPr lang="en-US" altLang="en-US"/>
          </a:p>
        </p:txBody>
      </p:sp>
      <p:sp>
        <p:nvSpPr>
          <p:cNvPr id="5" name="Rectangle 4"/>
          <p:cNvSpPr/>
          <p:nvPr/>
        </p:nvSpPr>
        <p:spPr>
          <a:xfrm>
            <a:off x="1676400" y="762000"/>
            <a:ext cx="6858000" cy="461665"/>
          </a:xfrm>
          <a:prstGeom prst="rect">
            <a:avLst/>
          </a:prstGeom>
        </p:spPr>
        <p:txBody>
          <a:bodyPr wrap="square">
            <a:spAutoFit/>
          </a:bodyPr>
          <a:lstStyle/>
          <a:p>
            <a:r>
              <a:rPr lang="en-US" dirty="0" smtClean="0"/>
              <a:t>How do Heavy Metals Reach the Ecosystem</a:t>
            </a:r>
            <a:endParaRPr lang="en-US" dirty="0"/>
          </a:p>
        </p:txBody>
      </p:sp>
      <p:sp>
        <p:nvSpPr>
          <p:cNvPr id="6" name="Rectangle 5"/>
          <p:cNvSpPr/>
          <p:nvPr/>
        </p:nvSpPr>
        <p:spPr>
          <a:xfrm>
            <a:off x="381000" y="1371600"/>
            <a:ext cx="8458200" cy="3046988"/>
          </a:xfrm>
          <a:prstGeom prst="rect">
            <a:avLst/>
          </a:prstGeom>
        </p:spPr>
        <p:txBody>
          <a:bodyPr wrap="square">
            <a:spAutoFit/>
          </a:bodyPr>
          <a:lstStyle/>
          <a:p>
            <a:r>
              <a:rPr lang="en-US" b="0" dirty="0" smtClean="0"/>
              <a:t>Many toxic inorganic and organic compounds and heavy metals from sources mentioned above, are deposited and buried in the soil by water. They reach the water bodies when washed off from soil by water. Humus, the organic material present in the soil (which also makes the soil look green) has high affinity for heavy metal </a:t>
            </a:r>
            <a:r>
              <a:rPr lang="en-US" b="0" dirty="0" err="1" smtClean="0"/>
              <a:t>cations</a:t>
            </a:r>
            <a:r>
              <a:rPr lang="en-US" b="0" dirty="0" smtClean="0"/>
              <a:t> and extract them from water that passes through the soil. Roots of crops and other plants pick up these compounds along with water and pass on to plants and then plants to animals</a:t>
            </a:r>
            <a:endParaRPr lang="en-US" b="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48</a:t>
            </a:fld>
            <a:endParaRPr lang="en-US" altLang="en-US"/>
          </a:p>
        </p:txBody>
      </p:sp>
      <p:sp>
        <p:nvSpPr>
          <p:cNvPr id="5" name="Rectangle 4"/>
          <p:cNvSpPr/>
          <p:nvPr/>
        </p:nvSpPr>
        <p:spPr>
          <a:xfrm>
            <a:off x="2895600" y="685800"/>
            <a:ext cx="2984920" cy="461665"/>
          </a:xfrm>
          <a:prstGeom prst="rect">
            <a:avLst/>
          </a:prstGeom>
        </p:spPr>
        <p:txBody>
          <a:bodyPr wrap="none">
            <a:spAutoFit/>
          </a:bodyPr>
          <a:lstStyle/>
          <a:p>
            <a:r>
              <a:rPr lang="en-US" dirty="0" smtClean="0"/>
              <a:t>Heavy Metal Toxicity</a:t>
            </a:r>
            <a:endParaRPr lang="en-US" dirty="0"/>
          </a:p>
        </p:txBody>
      </p:sp>
      <p:sp>
        <p:nvSpPr>
          <p:cNvPr id="6" name="Rectangle 5"/>
          <p:cNvSpPr/>
          <p:nvPr/>
        </p:nvSpPr>
        <p:spPr>
          <a:xfrm>
            <a:off x="381000" y="1219201"/>
            <a:ext cx="8305800" cy="4524315"/>
          </a:xfrm>
          <a:prstGeom prst="rect">
            <a:avLst/>
          </a:prstGeom>
        </p:spPr>
        <p:txBody>
          <a:bodyPr wrap="square">
            <a:spAutoFit/>
          </a:bodyPr>
          <a:lstStyle/>
          <a:p>
            <a:r>
              <a:rPr lang="en-US" b="0" dirty="0" smtClean="0"/>
              <a:t>Toxicity in organism is caused by three general mechanisms although the toxic effects on physiology of different organisms. Some of the common mechanisms are :</a:t>
            </a:r>
          </a:p>
          <a:p>
            <a:r>
              <a:rPr lang="en-US" b="0" dirty="0" smtClean="0"/>
              <a:t>(</a:t>
            </a:r>
            <a:r>
              <a:rPr lang="en-US" b="0" dirty="0" err="1" smtClean="0"/>
              <a:t>i</a:t>
            </a:r>
            <a:r>
              <a:rPr lang="en-US" b="0" dirty="0" smtClean="0"/>
              <a:t>) Metals have strong affinity for </a:t>
            </a:r>
            <a:r>
              <a:rPr lang="en-US" b="0" dirty="0" err="1" smtClean="0"/>
              <a:t>sulphur</a:t>
            </a:r>
            <a:r>
              <a:rPr lang="en-US" b="0" dirty="0" smtClean="0"/>
              <a:t>. </a:t>
            </a:r>
            <a:r>
              <a:rPr lang="en-US" b="0" dirty="0" err="1" smtClean="0"/>
              <a:t>Sulphydryl</a:t>
            </a:r>
            <a:r>
              <a:rPr lang="en-US" b="0" dirty="0" smtClean="0"/>
              <a:t> (S-H)group is present in some enzymes in the organisms. The metal attaches to S–H group and blocks the active site of the enzyme. The normal functioning of the enzyme gets impaired.</a:t>
            </a:r>
          </a:p>
          <a:p>
            <a:r>
              <a:rPr lang="en-US" b="0" dirty="0" smtClean="0"/>
              <a:t>(ii) A heavy metal may displace an essential ion during synthesis of </a:t>
            </a:r>
            <a:r>
              <a:rPr lang="en-US" b="0" dirty="0" err="1" smtClean="0"/>
              <a:t>biomolecule</a:t>
            </a:r>
            <a:r>
              <a:rPr lang="en-US" b="0" dirty="0" smtClean="0"/>
              <a:t>. The </a:t>
            </a:r>
            <a:r>
              <a:rPr lang="en-US" b="0" dirty="0" err="1" smtClean="0"/>
              <a:t>biomolecule</a:t>
            </a:r>
            <a:r>
              <a:rPr lang="en-US" b="0" dirty="0" smtClean="0"/>
              <a:t> loses its activity e.g. </a:t>
            </a:r>
            <a:r>
              <a:rPr lang="en-US" b="0" dirty="0" err="1" smtClean="0"/>
              <a:t>Pb</a:t>
            </a:r>
            <a:r>
              <a:rPr lang="en-US" b="0" dirty="0" smtClean="0"/>
              <a:t> replaces Ca of the bone, making it fragile.</a:t>
            </a:r>
          </a:p>
          <a:p>
            <a:r>
              <a:rPr lang="en-US" b="0" dirty="0" smtClean="0"/>
              <a:t>(iii) Metal ions may cause conformational changes in enzymes rendering them inactive.</a:t>
            </a:r>
            <a:endParaRPr lang="en-US" b="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49</a:t>
            </a:fld>
            <a:endParaRPr lang="en-US" altLang="en-US"/>
          </a:p>
        </p:txBody>
      </p:sp>
      <p:sp>
        <p:nvSpPr>
          <p:cNvPr id="5" name="Rectangle 4"/>
          <p:cNvSpPr/>
          <p:nvPr/>
        </p:nvSpPr>
        <p:spPr>
          <a:xfrm>
            <a:off x="533400" y="762000"/>
            <a:ext cx="8305800" cy="1938992"/>
          </a:xfrm>
          <a:prstGeom prst="rect">
            <a:avLst/>
          </a:prstGeom>
        </p:spPr>
        <p:txBody>
          <a:bodyPr wrap="square">
            <a:spAutoFit/>
          </a:bodyPr>
          <a:lstStyle/>
          <a:p>
            <a:pPr algn="just"/>
            <a:r>
              <a:rPr lang="en-US" b="0" dirty="0" smtClean="0"/>
              <a:t>Toxicity is also caused when the metal blocks the </a:t>
            </a:r>
            <a:r>
              <a:rPr lang="en-US" b="0" dirty="0" err="1" smtClean="0"/>
              <a:t>defence</a:t>
            </a:r>
            <a:r>
              <a:rPr lang="en-US" b="0" dirty="0" smtClean="0"/>
              <a:t> proteins of the body which fight infections of organism. Also certain forms of heavy metals can pass through cell membrane protecting vital organs like the brain or </a:t>
            </a:r>
            <a:r>
              <a:rPr lang="en-US" b="0" dirty="0" err="1" smtClean="0"/>
              <a:t>foetal</a:t>
            </a:r>
            <a:r>
              <a:rPr lang="en-US" b="0" dirty="0" smtClean="0"/>
              <a:t> membranes in a pregnant mother and cause harm.</a:t>
            </a:r>
            <a:endParaRPr lang="en-US" b="0" dirty="0"/>
          </a:p>
        </p:txBody>
      </p:sp>
      <p:sp>
        <p:nvSpPr>
          <p:cNvPr id="6" name="Rectangle 5"/>
          <p:cNvSpPr/>
          <p:nvPr/>
        </p:nvSpPr>
        <p:spPr>
          <a:xfrm>
            <a:off x="609600" y="2895600"/>
            <a:ext cx="5638800" cy="830997"/>
          </a:xfrm>
          <a:prstGeom prst="rect">
            <a:avLst/>
          </a:prstGeom>
        </p:spPr>
        <p:txBody>
          <a:bodyPr wrap="square">
            <a:spAutoFit/>
          </a:bodyPr>
          <a:lstStyle/>
          <a:p>
            <a:r>
              <a:rPr lang="en-US" dirty="0" smtClean="0"/>
              <a:t>Effects of </a:t>
            </a:r>
            <a:r>
              <a:rPr lang="en-US" dirty="0" err="1" smtClean="0"/>
              <a:t>Pb</a:t>
            </a:r>
            <a:r>
              <a:rPr lang="en-US" dirty="0" smtClean="0"/>
              <a:t>, </a:t>
            </a:r>
            <a:r>
              <a:rPr lang="en-US" dirty="0" smtClean="0"/>
              <a:t>Hg,  </a:t>
            </a:r>
            <a:r>
              <a:rPr lang="en-US" dirty="0" err="1" smtClean="0"/>
              <a:t>Cd</a:t>
            </a:r>
            <a:r>
              <a:rPr lang="en-US" dirty="0" smtClean="0"/>
              <a:t> and As </a:t>
            </a:r>
            <a:r>
              <a:rPr lang="en-US" dirty="0" smtClean="0"/>
              <a:t>Contamination</a:t>
            </a:r>
            <a:endParaRPr lang="en-US" dirty="0"/>
          </a:p>
        </p:txBody>
      </p:sp>
      <p:sp>
        <p:nvSpPr>
          <p:cNvPr id="7" name="Rectangle 6"/>
          <p:cNvSpPr/>
          <p:nvPr/>
        </p:nvSpPr>
        <p:spPr>
          <a:xfrm>
            <a:off x="381000" y="3810000"/>
            <a:ext cx="8229600" cy="1569660"/>
          </a:xfrm>
          <a:prstGeom prst="rect">
            <a:avLst/>
          </a:prstGeom>
        </p:spPr>
        <p:txBody>
          <a:bodyPr wrap="square">
            <a:spAutoFit/>
          </a:bodyPr>
          <a:lstStyle/>
          <a:p>
            <a:r>
              <a:rPr lang="en-US" b="0" dirty="0" smtClean="0"/>
              <a:t>All trace elements have some toxic effects if ingested for a long enough period or at sufficiently high concentrations. We shall now study the sources of contamination and toxic effects of three heavy metals - lead, mercury and cadmium.</a:t>
            </a:r>
            <a:endParaRPr lang="en-US" b="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0CD75B87-3A98-43B8-8FB7-E6E2432865D3}"/>
              </a:ext>
            </a:extLst>
          </p:cNvPr>
          <p:cNvSpPr>
            <a:spLocks noGrp="1"/>
          </p:cNvSpPr>
          <p:nvPr>
            <p:ph type="dt" sz="half" idx="10"/>
          </p:nvPr>
        </p:nvSpPr>
        <p:spPr/>
        <p:txBody>
          <a:bodyPr/>
          <a:lstStyle/>
          <a:p>
            <a:pPr>
              <a:defRPr/>
            </a:pPr>
            <a:fld id="{6552A797-12E5-49D8-93C0-59C7AB7F1935}"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039F5C71-913E-432D-84CF-621570AEAA2F}"/>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E0BC8A0F-C8DC-47CB-837D-DFB0123122B2}"/>
              </a:ext>
            </a:extLst>
          </p:cNvPr>
          <p:cNvSpPr>
            <a:spLocks noGrp="1"/>
          </p:cNvSpPr>
          <p:nvPr>
            <p:ph type="sldNum" sz="quarter" idx="12"/>
          </p:nvPr>
        </p:nvSpPr>
        <p:spPr/>
        <p:txBody>
          <a:bodyPr/>
          <a:lstStyle/>
          <a:p>
            <a:fld id="{7288D19C-C766-4A53-9BFF-A7850751D253}" type="slidenum">
              <a:rPr lang="en-US" altLang="en-US" smtClean="0"/>
              <a:pPr/>
              <a:t>5</a:t>
            </a:fld>
            <a:endParaRPr lang="en-US" altLang="en-US"/>
          </a:p>
        </p:txBody>
      </p:sp>
      <p:sp>
        <p:nvSpPr>
          <p:cNvPr id="7" name="Rectangle 6"/>
          <p:cNvSpPr/>
          <p:nvPr/>
        </p:nvSpPr>
        <p:spPr>
          <a:xfrm>
            <a:off x="685800" y="609600"/>
            <a:ext cx="8153400" cy="5632311"/>
          </a:xfrm>
          <a:prstGeom prst="rect">
            <a:avLst/>
          </a:prstGeom>
        </p:spPr>
        <p:txBody>
          <a:bodyPr wrap="square">
            <a:spAutoFit/>
          </a:bodyPr>
          <a:lstStyle/>
          <a:p>
            <a:pPr lvl="0" algn="just" eaLnBrk="1" hangingPunct="1"/>
            <a:r>
              <a:rPr lang="en-US" dirty="0" smtClean="0">
                <a:solidFill>
                  <a:srgbClr val="272930"/>
                </a:solidFill>
                <a:ea typeface="Times New Roman" pitchFamily="18" charset="0"/>
                <a:cs typeface="Times New Roman" pitchFamily="18" charset="0"/>
              </a:rPr>
              <a:t>3. </a:t>
            </a:r>
            <a:r>
              <a:rPr lang="en-US" dirty="0" smtClean="0">
                <a:ea typeface="Times New Roman" pitchFamily="18" charset="0"/>
                <a:cs typeface="Times New Roman" pitchFamily="18" charset="0"/>
              </a:rPr>
              <a:t>Hardness of Water</a:t>
            </a:r>
            <a:endParaRPr lang="en-US" b="0" dirty="0" smtClean="0">
              <a:cs typeface="Times New Roman" pitchFamily="18" charset="0"/>
            </a:endParaRPr>
          </a:p>
          <a:p>
            <a:pPr lvl="0" algn="just"/>
            <a:r>
              <a:rPr lang="en-US" b="0" dirty="0" smtClean="0">
                <a:ea typeface="Calibri" pitchFamily="34" charset="0"/>
                <a:cs typeface="Times New Roman" pitchFamily="18" charset="0"/>
              </a:rPr>
              <a:t>Hard waters are undesirable because they may lead to greater soap consumption, scaling of boilers, causing corrosion and incrustation of pipes, making food tasteless etc. </a:t>
            </a:r>
            <a:r>
              <a:rPr lang="en-US" dirty="0" smtClean="0">
                <a:ea typeface="Calibri" pitchFamily="34" charset="0"/>
                <a:cs typeface="Times New Roman" pitchFamily="18" charset="0"/>
              </a:rPr>
              <a:t>Temporary Hardness</a:t>
            </a:r>
            <a:r>
              <a:rPr lang="en-US" b="0" dirty="0" smtClean="0">
                <a:ea typeface="Calibri" pitchFamily="34" charset="0"/>
                <a:cs typeface="Times New Roman" pitchFamily="18" charset="0"/>
              </a:rPr>
              <a:t>: If bicarbonates and carbonates of calcium and magnesium are present in water, the water is render hard temporarily as this hardness can be removed to some extent by simple boiling or to full extent by adding lime to water. Such a hardness is known as temporary hardness or carbonate hardness. </a:t>
            </a:r>
            <a:r>
              <a:rPr lang="en-US" dirty="0" smtClean="0">
                <a:ea typeface="Calibri" pitchFamily="34" charset="0"/>
                <a:cs typeface="Times New Roman" pitchFamily="18" charset="0"/>
              </a:rPr>
              <a:t>Permanent Hardness: </a:t>
            </a:r>
            <a:r>
              <a:rPr lang="en-US" b="0" dirty="0" smtClean="0">
                <a:ea typeface="Calibri" pitchFamily="34" charset="0"/>
                <a:cs typeface="Times New Roman" pitchFamily="18" charset="0"/>
              </a:rPr>
              <a:t>If </a:t>
            </a:r>
            <a:r>
              <a:rPr lang="en-US" b="0" dirty="0" err="1" smtClean="0">
                <a:ea typeface="Calibri" pitchFamily="34" charset="0"/>
                <a:cs typeface="Times New Roman" pitchFamily="18" charset="0"/>
              </a:rPr>
              <a:t>sulphates</a:t>
            </a:r>
            <a:r>
              <a:rPr lang="en-US" b="0" dirty="0" smtClean="0">
                <a:ea typeface="Calibri" pitchFamily="34" charset="0"/>
                <a:cs typeface="Times New Roman" pitchFamily="18" charset="0"/>
              </a:rPr>
              <a:t>, chlorides and nitrates of calcium or magnesium are present in water, they can not be removed at al by simple boiling and therefore, such water require special treatment for softening. Such a hardness is known as permanent hardness or non-carbonate hardness. It is caused by </a:t>
            </a:r>
            <a:r>
              <a:rPr lang="en-US" b="0" dirty="0" err="1" smtClean="0">
                <a:ea typeface="Calibri" pitchFamily="34" charset="0"/>
                <a:cs typeface="Times New Roman" pitchFamily="18" charset="0"/>
              </a:rPr>
              <a:t>sulphates</a:t>
            </a:r>
            <a:r>
              <a:rPr lang="en-US" b="0" dirty="0" smtClean="0">
                <a:ea typeface="Calibri" pitchFamily="34" charset="0"/>
                <a:cs typeface="Times New Roman" pitchFamily="18" charset="0"/>
              </a:rPr>
              <a:t>,</a:t>
            </a:r>
            <a:endParaRPr lang="en-US" b="0" dirty="0" smtClean="0">
              <a:cs typeface="Times New Roman" pitchFamily="18" charset="0"/>
            </a:endParaRPr>
          </a:p>
        </p:txBody>
      </p:sp>
    </p:spTree>
    <p:extLst>
      <p:ext uri="{BB962C8B-B14F-4D97-AF65-F5344CB8AC3E}">
        <p14:creationId xmlns="" xmlns:p14="http://schemas.microsoft.com/office/powerpoint/2010/main" val="28426979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50</a:t>
            </a:fld>
            <a:endParaRPr lang="en-US" altLang="en-US"/>
          </a:p>
        </p:txBody>
      </p:sp>
      <p:sp>
        <p:nvSpPr>
          <p:cNvPr id="5" name="Rectangle 4"/>
          <p:cNvSpPr/>
          <p:nvPr/>
        </p:nvSpPr>
        <p:spPr>
          <a:xfrm>
            <a:off x="685800" y="304800"/>
            <a:ext cx="7924800" cy="4893647"/>
          </a:xfrm>
          <a:prstGeom prst="rect">
            <a:avLst/>
          </a:prstGeom>
        </p:spPr>
        <p:txBody>
          <a:bodyPr wrap="square">
            <a:spAutoFit/>
          </a:bodyPr>
          <a:lstStyle/>
          <a:p>
            <a:r>
              <a:rPr lang="en-US" dirty="0" smtClean="0"/>
              <a:t>Lead</a:t>
            </a:r>
            <a:r>
              <a:rPr lang="en-US" b="0" dirty="0" smtClean="0"/>
              <a:t> : Lead is a very severe pollutant.</a:t>
            </a:r>
          </a:p>
          <a:p>
            <a:r>
              <a:rPr lang="en-US" b="0" dirty="0" err="1" smtClean="0"/>
              <a:t>Occurance</a:t>
            </a:r>
            <a:r>
              <a:rPr lang="en-US" b="0" dirty="0" smtClean="0"/>
              <a:t>: 0.1% by weight of </a:t>
            </a:r>
            <a:r>
              <a:rPr lang="en-US" b="0" dirty="0" err="1" smtClean="0"/>
              <a:t>Pb</a:t>
            </a:r>
            <a:r>
              <a:rPr lang="en-US" b="0" dirty="0" smtClean="0"/>
              <a:t> occurs in the earth’s crust in rocks and soil. It occurs naturally in some plants.</a:t>
            </a:r>
          </a:p>
          <a:p>
            <a:r>
              <a:rPr lang="en-US" b="0" dirty="0" smtClean="0"/>
              <a:t>Anthropogenic Sources : Human activities have increased the quantity of lead in the environment. Some such anthropogenic sources are:</a:t>
            </a:r>
          </a:p>
          <a:p>
            <a:r>
              <a:rPr lang="en-US" b="0" dirty="0" smtClean="0"/>
              <a:t>(</a:t>
            </a:r>
            <a:r>
              <a:rPr lang="en-US" b="0" dirty="0" err="1" smtClean="0"/>
              <a:t>i</a:t>
            </a:r>
            <a:r>
              <a:rPr lang="en-US" b="0" dirty="0" smtClean="0"/>
              <a:t>) Soil forms a dumping ground for </a:t>
            </a:r>
            <a:r>
              <a:rPr lang="en-US" b="0" dirty="0" err="1" smtClean="0"/>
              <a:t>Pb</a:t>
            </a:r>
            <a:r>
              <a:rPr lang="en-US" b="0" dirty="0" smtClean="0"/>
              <a:t> from mining, smelting, sewage and agricultural sludge;</a:t>
            </a:r>
          </a:p>
          <a:p>
            <a:r>
              <a:rPr lang="en-US" b="0" dirty="0" smtClean="0"/>
              <a:t>(ii) From vehicle exhausts: Tetraethyl lead is mixed with petrol for improving efficiency of </a:t>
            </a:r>
            <a:r>
              <a:rPr lang="en-US" b="0" dirty="0" err="1" smtClean="0"/>
              <a:t>intenal</a:t>
            </a:r>
            <a:r>
              <a:rPr lang="en-US" b="0" dirty="0" smtClean="0"/>
              <a:t> combustion engines of vehicles. Fuel evaporating from fuel tank and carburetors and </a:t>
            </a:r>
            <a:r>
              <a:rPr lang="en-US" b="0" dirty="0" err="1" smtClean="0"/>
              <a:t>unburnt</a:t>
            </a:r>
            <a:r>
              <a:rPr lang="en-US" b="0" dirty="0" smtClean="0"/>
              <a:t> fuel from mopeds and motor bikes release compounds of </a:t>
            </a:r>
            <a:r>
              <a:rPr lang="en-US" b="0" dirty="0" err="1" smtClean="0"/>
              <a:t>Pb</a:t>
            </a:r>
            <a:r>
              <a:rPr lang="en-US" b="0" dirty="0" smtClean="0"/>
              <a:t> through automobile exhausts and it accumulates as dust.</a:t>
            </a:r>
            <a:endParaRPr lang="en-US" b="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51</a:t>
            </a:fld>
            <a:endParaRPr lang="en-US" altLang="en-US"/>
          </a:p>
        </p:txBody>
      </p:sp>
      <p:sp>
        <p:nvSpPr>
          <p:cNvPr id="5" name="Rectangle 4"/>
          <p:cNvSpPr/>
          <p:nvPr/>
        </p:nvSpPr>
        <p:spPr>
          <a:xfrm>
            <a:off x="304800" y="914400"/>
            <a:ext cx="8153400" cy="3046988"/>
          </a:xfrm>
          <a:prstGeom prst="rect">
            <a:avLst/>
          </a:prstGeom>
        </p:spPr>
        <p:txBody>
          <a:bodyPr wrap="square">
            <a:spAutoFit/>
          </a:bodyPr>
          <a:lstStyle/>
          <a:p>
            <a:r>
              <a:rPr lang="en-US" b="0" dirty="0" smtClean="0"/>
              <a:t>(iii) Lead is also released from industries and reaches the soil from accumulating as dust.</a:t>
            </a:r>
          </a:p>
          <a:p>
            <a:r>
              <a:rPr lang="en-US" b="0" dirty="0" err="1" smtClean="0"/>
              <a:t>Pb</a:t>
            </a:r>
            <a:r>
              <a:rPr lang="en-US" b="0" dirty="0" smtClean="0"/>
              <a:t> goes into potable (fit for human consumption) water from lead pipes and lead storage tanks. Pipe joints also have </a:t>
            </a:r>
            <a:r>
              <a:rPr lang="en-US" b="0" dirty="0" err="1" smtClean="0"/>
              <a:t>Pb</a:t>
            </a:r>
            <a:r>
              <a:rPr lang="en-US" b="0" dirty="0" smtClean="0"/>
              <a:t> in soldering which may be carried along with water flow.</a:t>
            </a:r>
          </a:p>
          <a:p>
            <a:r>
              <a:rPr lang="en-US" b="0" dirty="0" smtClean="0"/>
              <a:t>(iv) It is released from lead acid batteries.</a:t>
            </a:r>
          </a:p>
          <a:p>
            <a:r>
              <a:rPr lang="en-US" b="0" dirty="0" smtClean="0"/>
              <a:t>(v) Paints like the yellow lead chromate used for marking roads deteriorate and enter the environment.</a:t>
            </a:r>
            <a:endParaRPr lang="en-US" b="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52</a:t>
            </a:fld>
            <a:endParaRPr lang="en-US" altLang="en-US"/>
          </a:p>
        </p:txBody>
      </p:sp>
      <p:sp>
        <p:nvSpPr>
          <p:cNvPr id="5" name="Rectangle 4"/>
          <p:cNvSpPr/>
          <p:nvPr/>
        </p:nvSpPr>
        <p:spPr>
          <a:xfrm>
            <a:off x="914400" y="838200"/>
            <a:ext cx="8458200" cy="2677656"/>
          </a:xfrm>
          <a:prstGeom prst="rect">
            <a:avLst/>
          </a:prstGeom>
        </p:spPr>
        <p:txBody>
          <a:bodyPr wrap="square">
            <a:spAutoFit/>
          </a:bodyPr>
          <a:lstStyle/>
          <a:p>
            <a:r>
              <a:rPr lang="en-US" dirty="0" smtClean="0"/>
              <a:t>Properties</a:t>
            </a:r>
            <a:r>
              <a:rPr lang="en-US" b="0" dirty="0" smtClean="0"/>
              <a:t> : Some of the characteristics of lead pollutants are discussed below:</a:t>
            </a:r>
          </a:p>
          <a:p>
            <a:r>
              <a:rPr lang="en-US" b="0" dirty="0" smtClean="0"/>
              <a:t>(</a:t>
            </a:r>
            <a:r>
              <a:rPr lang="en-US" b="0" dirty="0" err="1" smtClean="0"/>
              <a:t>i</a:t>
            </a:r>
            <a:r>
              <a:rPr lang="en-US" b="0" dirty="0" smtClean="0"/>
              <a:t>) Lead and its compounds accumulate in the soil. They also bio-accumulate but do not biomagnified.</a:t>
            </a:r>
          </a:p>
          <a:p>
            <a:r>
              <a:rPr lang="en-US" b="0" dirty="0" smtClean="0"/>
              <a:t>(ii) They are non-biodegradable.</a:t>
            </a:r>
          </a:p>
          <a:p>
            <a:r>
              <a:rPr lang="en-US" b="0" dirty="0" smtClean="0"/>
              <a:t>(iii) They remain in the soil and enter food chain when crops take them up.</a:t>
            </a:r>
            <a:endParaRPr lang="en-US" b="0" dirty="0"/>
          </a:p>
        </p:txBody>
      </p:sp>
      <p:sp>
        <p:nvSpPr>
          <p:cNvPr id="6" name="Rectangle 5"/>
          <p:cNvSpPr/>
          <p:nvPr/>
        </p:nvSpPr>
        <p:spPr>
          <a:xfrm>
            <a:off x="457200" y="3429000"/>
            <a:ext cx="8458200" cy="1938992"/>
          </a:xfrm>
          <a:prstGeom prst="rect">
            <a:avLst/>
          </a:prstGeom>
        </p:spPr>
        <p:txBody>
          <a:bodyPr wrap="square">
            <a:spAutoFit/>
          </a:bodyPr>
          <a:lstStyle/>
          <a:p>
            <a:r>
              <a:rPr lang="en-US" dirty="0" smtClean="0"/>
              <a:t>Toxic effects of Lead: Lead is a severe toxicant. Some of the toxic effects of lead are discussed below:</a:t>
            </a:r>
          </a:p>
          <a:p>
            <a:r>
              <a:rPr lang="en-US" b="0" dirty="0" smtClean="0"/>
              <a:t>(</a:t>
            </a:r>
            <a:r>
              <a:rPr lang="en-US" b="0" dirty="0" err="1" smtClean="0"/>
              <a:t>i</a:t>
            </a:r>
            <a:r>
              <a:rPr lang="en-US" b="0" dirty="0" smtClean="0"/>
              <a:t>) After getting into human body lead reaches blood and through circulation gets into soft tissues. Lead however ultimately deposits in the bones replacing calcium,</a:t>
            </a:r>
            <a:endParaRPr lang="en-US" b="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53</a:t>
            </a:fld>
            <a:endParaRPr lang="en-US" altLang="en-US"/>
          </a:p>
        </p:txBody>
      </p:sp>
      <p:sp>
        <p:nvSpPr>
          <p:cNvPr id="5" name="Rectangle 4"/>
          <p:cNvSpPr/>
          <p:nvPr/>
        </p:nvSpPr>
        <p:spPr>
          <a:xfrm>
            <a:off x="533400" y="609600"/>
            <a:ext cx="8077200" cy="4154984"/>
          </a:xfrm>
          <a:prstGeom prst="rect">
            <a:avLst/>
          </a:prstGeom>
        </p:spPr>
        <p:txBody>
          <a:bodyPr wrap="square">
            <a:spAutoFit/>
          </a:bodyPr>
          <a:lstStyle/>
          <a:p>
            <a:r>
              <a:rPr lang="en-US" b="0" dirty="0" smtClean="0"/>
              <a:t>(ii) Absorption of lead is higher in children and in people suffering from calcium deficiency.</a:t>
            </a:r>
          </a:p>
          <a:p>
            <a:r>
              <a:rPr lang="en-US" b="0" dirty="0" smtClean="0"/>
              <a:t>It can </a:t>
            </a:r>
            <a:r>
              <a:rPr lang="en-US" b="0" dirty="0" err="1" smtClean="0"/>
              <a:t>bioccumulate</a:t>
            </a:r>
            <a:r>
              <a:rPr lang="en-US" b="0" dirty="0" smtClean="0"/>
              <a:t> and remain in the human body for many years. During old age and illness lead moves back from bone to blood to increase level of lead in blood and becomes toxic: It may reach the brain and cause brain damage, convulsion and</a:t>
            </a:r>
          </a:p>
          <a:p>
            <a:r>
              <a:rPr lang="en-US" b="0" dirty="0" err="1" smtClean="0"/>
              <a:t>behavioural</a:t>
            </a:r>
            <a:r>
              <a:rPr lang="en-US" b="0" dirty="0" smtClean="0"/>
              <a:t> disorders.</a:t>
            </a:r>
          </a:p>
          <a:p>
            <a:r>
              <a:rPr lang="en-US" b="0" dirty="0" smtClean="0"/>
              <a:t>(iii) Lead interferes with hemoglobin formation and causes anemia due to deficiency of hemoglobin. Lack of hemoglobin may further cause kidney and brain damage.</a:t>
            </a:r>
          </a:p>
          <a:p>
            <a:r>
              <a:rPr lang="en-US" b="0" dirty="0" smtClean="0"/>
              <a:t>(iv) Acute toxicity of lead maybe fatal.</a:t>
            </a:r>
            <a:endParaRPr lang="en-US" b="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54</a:t>
            </a:fld>
            <a:endParaRPr lang="en-US" altLang="en-US"/>
          </a:p>
        </p:txBody>
      </p:sp>
      <p:sp>
        <p:nvSpPr>
          <p:cNvPr id="5" name="Rectangle 4"/>
          <p:cNvSpPr/>
          <p:nvPr/>
        </p:nvSpPr>
        <p:spPr>
          <a:xfrm>
            <a:off x="990600" y="838200"/>
            <a:ext cx="1339662" cy="461665"/>
          </a:xfrm>
          <a:prstGeom prst="rect">
            <a:avLst/>
          </a:prstGeom>
        </p:spPr>
        <p:txBody>
          <a:bodyPr wrap="none">
            <a:spAutoFit/>
          </a:bodyPr>
          <a:lstStyle/>
          <a:p>
            <a:r>
              <a:rPr lang="en-US" dirty="0" smtClean="0"/>
              <a:t>Mercury</a:t>
            </a:r>
            <a:endParaRPr lang="en-US" dirty="0"/>
          </a:p>
        </p:txBody>
      </p:sp>
      <p:sp>
        <p:nvSpPr>
          <p:cNvPr id="6" name="Rectangle 5"/>
          <p:cNvSpPr/>
          <p:nvPr/>
        </p:nvSpPr>
        <p:spPr>
          <a:xfrm>
            <a:off x="381000" y="1371600"/>
            <a:ext cx="8458200" cy="4154984"/>
          </a:xfrm>
          <a:prstGeom prst="rect">
            <a:avLst/>
          </a:prstGeom>
        </p:spPr>
        <p:txBody>
          <a:bodyPr wrap="square">
            <a:spAutoFit/>
          </a:bodyPr>
          <a:lstStyle/>
          <a:p>
            <a:r>
              <a:rPr lang="en-US" b="0" dirty="0" smtClean="0"/>
              <a:t>Metallic mercury is relatively inert and nontoxic. On inhalation it reaches blood and them to central nervous system and causes severe damage.</a:t>
            </a:r>
          </a:p>
          <a:p>
            <a:r>
              <a:rPr lang="en-US" b="0" dirty="0" err="1" smtClean="0"/>
              <a:t>Occurance</a:t>
            </a:r>
            <a:r>
              <a:rPr lang="en-US" b="0" dirty="0" smtClean="0"/>
              <a:t> : Mercury is present in the earth’s crust. It also reaches the environment from volcanic gases and evaporation from oceans. Mercury exists as metallic mercury, inorganic salt, and organic methyl mercury. Soil bound mercury is converted into </a:t>
            </a:r>
            <a:r>
              <a:rPr lang="en-US" b="0" dirty="0" err="1" smtClean="0"/>
              <a:t>dimethyl</a:t>
            </a:r>
            <a:endParaRPr lang="en-US" b="0" dirty="0" smtClean="0"/>
          </a:p>
          <a:p>
            <a:r>
              <a:rPr lang="en-US" b="0" dirty="0" smtClean="0"/>
              <a:t>mercury by the action of anaerobic bacteria. Mercury is also present in traces in fossil fuel and minerals.</a:t>
            </a:r>
            <a:r>
              <a:rPr lang="en-US" dirty="0" smtClean="0"/>
              <a:t> </a:t>
            </a:r>
            <a:r>
              <a:rPr lang="en-US" b="0" dirty="0" smtClean="0"/>
              <a:t>Plants take up mercury from soil and release it as mercury </a:t>
            </a:r>
            <a:r>
              <a:rPr lang="en-US" b="0" dirty="0" err="1" smtClean="0"/>
              <a:t>vapour</a:t>
            </a:r>
            <a:r>
              <a:rPr lang="en-US" b="0" dirty="0" smtClean="0"/>
              <a:t> during transpiration as mercury is volatile.</a:t>
            </a:r>
            <a:endParaRPr lang="en-US" b="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55</a:t>
            </a:fld>
            <a:endParaRPr lang="en-US" altLang="en-US"/>
          </a:p>
        </p:txBody>
      </p:sp>
      <p:sp>
        <p:nvSpPr>
          <p:cNvPr id="5" name="Rectangle 4"/>
          <p:cNvSpPr/>
          <p:nvPr/>
        </p:nvSpPr>
        <p:spPr>
          <a:xfrm>
            <a:off x="228600" y="762000"/>
            <a:ext cx="8686800" cy="4893647"/>
          </a:xfrm>
          <a:prstGeom prst="rect">
            <a:avLst/>
          </a:prstGeom>
        </p:spPr>
        <p:txBody>
          <a:bodyPr wrap="square">
            <a:spAutoFit/>
          </a:bodyPr>
          <a:lstStyle/>
          <a:p>
            <a:r>
              <a:rPr lang="en-US" b="0" dirty="0" smtClean="0"/>
              <a:t>Anthropogenic Sources: Mercury has been in the environment for long even earlier than the 20th century. It reaches the environment in the following ways:</a:t>
            </a:r>
          </a:p>
          <a:p>
            <a:r>
              <a:rPr lang="en-US" b="0" dirty="0" smtClean="0"/>
              <a:t>(</a:t>
            </a:r>
            <a:r>
              <a:rPr lang="en-US" b="0" dirty="0" err="1" smtClean="0"/>
              <a:t>i</a:t>
            </a:r>
            <a:r>
              <a:rPr lang="en-US" b="0" dirty="0" smtClean="0"/>
              <a:t>) While extracting gold and mercury from the ores.</a:t>
            </a:r>
          </a:p>
          <a:p>
            <a:r>
              <a:rPr lang="en-US" b="0" dirty="0" smtClean="0"/>
              <a:t>(ii) Burning of fossil fuels releases mercury </a:t>
            </a:r>
            <a:r>
              <a:rPr lang="en-US" b="0" dirty="0" err="1" smtClean="0"/>
              <a:t>vapours</a:t>
            </a:r>
            <a:r>
              <a:rPr lang="en-US" b="0" dirty="0" smtClean="0"/>
              <a:t> into the environment. Coal in India has a high mercury content. If low grade coal is used in thermal power plants, mercury which has a high </a:t>
            </a:r>
            <a:r>
              <a:rPr lang="en-US" b="0" dirty="0" err="1" smtClean="0"/>
              <a:t>vapour</a:t>
            </a:r>
            <a:r>
              <a:rPr lang="en-US" b="0" dirty="0" smtClean="0"/>
              <a:t> pressure and high combustion temperature escapes into the</a:t>
            </a:r>
          </a:p>
          <a:p>
            <a:r>
              <a:rPr lang="en-US" b="0" dirty="0" smtClean="0"/>
              <a:t>atmosphere and condenses as dust particles.</a:t>
            </a:r>
          </a:p>
          <a:p>
            <a:r>
              <a:rPr lang="en-US" b="0" dirty="0" smtClean="0"/>
              <a:t>(iii) Wastes from paper, plastic, caustic soda and chlorine industries release mercury into the environment.</a:t>
            </a:r>
          </a:p>
          <a:p>
            <a:r>
              <a:rPr lang="en-US" b="0" dirty="0" smtClean="0"/>
              <a:t>(iv) Mercury compounds are used as fungicides or pesticides because of their toxicity and thus finds ways to environment.</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56</a:t>
            </a:fld>
            <a:endParaRPr lang="en-US" altLang="en-US"/>
          </a:p>
        </p:txBody>
      </p:sp>
      <p:sp>
        <p:nvSpPr>
          <p:cNvPr id="5" name="Rectangle 4"/>
          <p:cNvSpPr/>
          <p:nvPr/>
        </p:nvSpPr>
        <p:spPr>
          <a:xfrm>
            <a:off x="838200" y="609600"/>
            <a:ext cx="8077200" cy="1569660"/>
          </a:xfrm>
          <a:prstGeom prst="rect">
            <a:avLst/>
          </a:prstGeom>
        </p:spPr>
        <p:txBody>
          <a:bodyPr wrap="square">
            <a:spAutoFit/>
          </a:bodyPr>
          <a:lstStyle/>
          <a:p>
            <a:r>
              <a:rPr lang="en-US" b="0" dirty="0" smtClean="0"/>
              <a:t>(v) Electrical appliances : Mercury is excellent conductor of electricity, so it is used in electric switches, lamps and batteries. Such appliances are potential source for the release of mercury </a:t>
            </a:r>
            <a:r>
              <a:rPr lang="en-US" b="0" dirty="0" err="1" smtClean="0"/>
              <a:t>vapours</a:t>
            </a:r>
            <a:r>
              <a:rPr lang="en-US" b="0" dirty="0" smtClean="0"/>
              <a:t>.</a:t>
            </a:r>
            <a:endParaRPr lang="en-US" b="0" dirty="0"/>
          </a:p>
        </p:txBody>
      </p:sp>
      <p:sp>
        <p:nvSpPr>
          <p:cNvPr id="7" name="Rectangle 6"/>
          <p:cNvSpPr/>
          <p:nvPr/>
        </p:nvSpPr>
        <p:spPr>
          <a:xfrm>
            <a:off x="457200" y="2133599"/>
            <a:ext cx="8382000" cy="4154984"/>
          </a:xfrm>
          <a:prstGeom prst="rect">
            <a:avLst/>
          </a:prstGeom>
        </p:spPr>
        <p:txBody>
          <a:bodyPr wrap="square">
            <a:spAutoFit/>
          </a:bodyPr>
          <a:lstStyle/>
          <a:p>
            <a:r>
              <a:rPr lang="en-US" dirty="0" smtClean="0"/>
              <a:t>Toxic effects of Mercury: </a:t>
            </a:r>
            <a:r>
              <a:rPr lang="en-US" b="0" dirty="0" smtClean="0"/>
              <a:t>People in Japan suffered from a disease called </a:t>
            </a:r>
            <a:r>
              <a:rPr lang="en-US" b="0" dirty="0" err="1" smtClean="0"/>
              <a:t>Minamata</a:t>
            </a:r>
            <a:endParaRPr lang="en-US" b="0" dirty="0" smtClean="0"/>
          </a:p>
          <a:p>
            <a:r>
              <a:rPr lang="en-US" b="0" dirty="0" smtClean="0"/>
              <a:t>disease due to consumption of mercury poisoned fish.</a:t>
            </a:r>
          </a:p>
          <a:p>
            <a:r>
              <a:rPr lang="en-US" b="0" dirty="0" err="1" smtClean="0"/>
              <a:t>Minamata</a:t>
            </a:r>
            <a:r>
              <a:rPr lang="en-US" b="0" dirty="0" smtClean="0"/>
              <a:t> disease: In Japan in 1953 mercury poisoning occurred due to consumption of fish which had died of Hg poisoning. Mercury had contaminated the water where it had reached as effluent of a vinyl chloride (ingredient of plastic) factory. Fishermen living in coastal areas of </a:t>
            </a:r>
            <a:r>
              <a:rPr lang="en-US" b="0" dirty="0" err="1" smtClean="0"/>
              <a:t>Minamata</a:t>
            </a:r>
            <a:r>
              <a:rPr lang="en-US" b="0" dirty="0" smtClean="0"/>
              <a:t> Bay had eaten the dead fish. They suffered from </a:t>
            </a:r>
            <a:r>
              <a:rPr lang="en-US" b="0" dirty="0" err="1" smtClean="0"/>
              <a:t>Minamata</a:t>
            </a:r>
            <a:r>
              <a:rPr lang="en-US" b="0" dirty="0" smtClean="0"/>
              <a:t> disease, whose symptoms were weakened muscles, impaired vision, mental retardation,</a:t>
            </a:r>
          </a:p>
          <a:p>
            <a:r>
              <a:rPr lang="en-US" b="0" dirty="0" smtClean="0"/>
              <a:t>paralysis and death.</a:t>
            </a:r>
            <a:endParaRPr lang="en-US" b="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57</a:t>
            </a:fld>
            <a:endParaRPr lang="en-US" altLang="en-US"/>
          </a:p>
        </p:txBody>
      </p:sp>
      <p:sp>
        <p:nvSpPr>
          <p:cNvPr id="5" name="Rectangle 4"/>
          <p:cNvSpPr/>
          <p:nvPr/>
        </p:nvSpPr>
        <p:spPr>
          <a:xfrm>
            <a:off x="457200" y="838200"/>
            <a:ext cx="8686800" cy="4154984"/>
          </a:xfrm>
          <a:prstGeom prst="rect">
            <a:avLst/>
          </a:prstGeom>
        </p:spPr>
        <p:txBody>
          <a:bodyPr wrap="square">
            <a:spAutoFit/>
          </a:bodyPr>
          <a:lstStyle/>
          <a:p>
            <a:r>
              <a:rPr lang="en-US" b="0" dirty="0" smtClean="0"/>
              <a:t>Mercury is non toxic when swallowed but if inhaled in its volatile form it enters brain through blood stream, causing damage to nervous system. Hence mercury should be handled in a well ventilated room and cleaned up if spilt. Hg ions have affinity for </a:t>
            </a:r>
            <a:r>
              <a:rPr lang="en-US" b="0" dirty="0" err="1" smtClean="0"/>
              <a:t>sulphur</a:t>
            </a:r>
            <a:r>
              <a:rPr lang="en-US" b="0" dirty="0" smtClean="0"/>
              <a:t> and cause harm by attaching to </a:t>
            </a:r>
            <a:r>
              <a:rPr lang="en-US" b="0" dirty="0" err="1" smtClean="0"/>
              <a:t>sulphur</a:t>
            </a:r>
            <a:r>
              <a:rPr lang="en-US" b="0" dirty="0" smtClean="0"/>
              <a:t> containing amino acid of proteins. Hg ions also bond with </a:t>
            </a:r>
            <a:r>
              <a:rPr lang="en-US" b="0" dirty="0" err="1" smtClean="0"/>
              <a:t>haemoglobin</a:t>
            </a:r>
            <a:r>
              <a:rPr lang="en-US" b="0" dirty="0" smtClean="0"/>
              <a:t> and other blood proteins especially those containing </a:t>
            </a:r>
            <a:r>
              <a:rPr lang="en-US" b="0" dirty="0" err="1" smtClean="0"/>
              <a:t>sulphydryl</a:t>
            </a:r>
            <a:r>
              <a:rPr lang="en-US" b="0" dirty="0" smtClean="0"/>
              <a:t> groups.</a:t>
            </a:r>
          </a:p>
          <a:p>
            <a:r>
              <a:rPr lang="en-US" b="0" dirty="0" smtClean="0"/>
              <a:t>Most toxic to humans are the </a:t>
            </a:r>
            <a:r>
              <a:rPr lang="en-US" b="0" dirty="0" err="1" smtClean="0"/>
              <a:t>organo</a:t>
            </a:r>
            <a:r>
              <a:rPr lang="en-US" b="0" dirty="0" smtClean="0"/>
              <a:t>-mercury compounds especially methyl mercury as it </a:t>
            </a:r>
            <a:r>
              <a:rPr lang="en-US" b="0" dirty="0" err="1" smtClean="0"/>
              <a:t>disolves</a:t>
            </a:r>
            <a:r>
              <a:rPr lang="en-US" b="0" dirty="0" smtClean="0"/>
              <a:t> in fatty tissues and bio-accumulates and bio-magnifies.</a:t>
            </a:r>
            <a:r>
              <a:rPr lang="en-US" dirty="0" smtClean="0"/>
              <a:t> </a:t>
            </a:r>
            <a:r>
              <a:rPr lang="en-US" b="0" dirty="0" smtClean="0"/>
              <a:t>Microorganisms convert high levels of inorganic mercury into the organic derivatives like </a:t>
            </a:r>
            <a:r>
              <a:rPr lang="en-US" b="0" dirty="0" err="1" smtClean="0"/>
              <a:t>dimethyl</a:t>
            </a:r>
            <a:r>
              <a:rPr lang="en-US" b="0" dirty="0" smtClean="0"/>
              <a:t> mercury.</a:t>
            </a:r>
            <a:endParaRPr lang="en-US" b="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58</a:t>
            </a:fld>
            <a:endParaRPr lang="en-US" altLang="en-US"/>
          </a:p>
        </p:txBody>
      </p:sp>
      <p:sp>
        <p:nvSpPr>
          <p:cNvPr id="5" name="Rectangle 4"/>
          <p:cNvSpPr/>
          <p:nvPr/>
        </p:nvSpPr>
        <p:spPr>
          <a:xfrm>
            <a:off x="381000" y="612845"/>
            <a:ext cx="8382000" cy="3046988"/>
          </a:xfrm>
          <a:prstGeom prst="rect">
            <a:avLst/>
          </a:prstGeom>
        </p:spPr>
        <p:txBody>
          <a:bodyPr wrap="square">
            <a:spAutoFit/>
          </a:bodyPr>
          <a:lstStyle/>
          <a:p>
            <a:r>
              <a:rPr lang="en-US" b="0" dirty="0" smtClean="0"/>
              <a:t>Methyl mercury compounds are very toxic because of the following reasons :</a:t>
            </a:r>
          </a:p>
          <a:p>
            <a:r>
              <a:rPr lang="en-US" b="0" dirty="0" smtClean="0"/>
              <a:t>(</a:t>
            </a:r>
            <a:r>
              <a:rPr lang="en-US" b="0" dirty="0" err="1" smtClean="0"/>
              <a:t>i</a:t>
            </a:r>
            <a:r>
              <a:rPr lang="en-US" b="0" dirty="0" smtClean="0"/>
              <a:t>) These compounds can reach brain and interfere with transmission of nerve impulses</a:t>
            </a:r>
          </a:p>
          <a:p>
            <a:r>
              <a:rPr lang="en-US" b="0" dirty="0" smtClean="0"/>
              <a:t>(ii) These compounds can cause permanent damage to the central nervous system of </a:t>
            </a:r>
            <a:r>
              <a:rPr lang="en-US" b="0" dirty="0" err="1" smtClean="0"/>
              <a:t>foetus</a:t>
            </a:r>
            <a:r>
              <a:rPr lang="en-US" b="0" dirty="0" smtClean="0"/>
              <a:t> of pregnant mothers.</a:t>
            </a:r>
          </a:p>
          <a:p>
            <a:r>
              <a:rPr lang="en-US" b="0" dirty="0" smtClean="0"/>
              <a:t>(iii) These compounds also cause increased loss of water from kidney </a:t>
            </a:r>
            <a:r>
              <a:rPr lang="en-US" b="0" smtClean="0"/>
              <a:t>and ultimately causes </a:t>
            </a:r>
            <a:r>
              <a:rPr lang="en-US" b="0" dirty="0" smtClean="0"/>
              <a:t>to death.</a:t>
            </a:r>
            <a:endParaRPr lang="en-US" b="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59</a:t>
            </a:fld>
            <a:endParaRPr lang="en-US" altLang="en-US"/>
          </a:p>
        </p:txBody>
      </p:sp>
      <p:sp>
        <p:nvSpPr>
          <p:cNvPr id="5" name="Rectangle 4"/>
          <p:cNvSpPr/>
          <p:nvPr/>
        </p:nvSpPr>
        <p:spPr>
          <a:xfrm>
            <a:off x="914400" y="457200"/>
            <a:ext cx="6629400" cy="461665"/>
          </a:xfrm>
          <a:prstGeom prst="rect">
            <a:avLst/>
          </a:prstGeom>
        </p:spPr>
        <p:txBody>
          <a:bodyPr wrap="square">
            <a:spAutoFit/>
          </a:bodyPr>
          <a:lstStyle/>
          <a:p>
            <a:r>
              <a:rPr lang="en-US" dirty="0" smtClean="0"/>
              <a:t>Cadmium : </a:t>
            </a:r>
            <a:r>
              <a:rPr lang="en-US" b="0" dirty="0" smtClean="0"/>
              <a:t>Cadmium is highly toxic metal.</a:t>
            </a:r>
            <a:endParaRPr lang="en-US" b="0" dirty="0"/>
          </a:p>
        </p:txBody>
      </p:sp>
      <p:sp>
        <p:nvSpPr>
          <p:cNvPr id="6" name="Rectangle 5"/>
          <p:cNvSpPr/>
          <p:nvPr/>
        </p:nvSpPr>
        <p:spPr>
          <a:xfrm>
            <a:off x="457200" y="1066800"/>
            <a:ext cx="8305800" cy="3416320"/>
          </a:xfrm>
          <a:prstGeom prst="rect">
            <a:avLst/>
          </a:prstGeom>
        </p:spPr>
        <p:txBody>
          <a:bodyPr wrap="square">
            <a:spAutoFit/>
          </a:bodyPr>
          <a:lstStyle/>
          <a:p>
            <a:r>
              <a:rPr lang="en-US" dirty="0" smtClean="0"/>
              <a:t>Occurrence </a:t>
            </a:r>
            <a:r>
              <a:rPr lang="en-US" b="0" dirty="0" smtClean="0"/>
              <a:t>: The natural sources of cadmium are volcanic activity, spray from oceans and forest fires.</a:t>
            </a:r>
          </a:p>
          <a:p>
            <a:r>
              <a:rPr lang="en-US" dirty="0" smtClean="0"/>
              <a:t>Anthropogenic Sources </a:t>
            </a:r>
            <a:r>
              <a:rPr lang="en-US" b="0" dirty="0" smtClean="0"/>
              <a:t>: Humans activity add more cadmium to atmosphere than natural sources. Coal mining, non-ferrous metal mining, refineries, coal combustion, burning of refuse (water matter) iron and steel industries and phosphate fertilizers are main sources of cadmium. Tobacco containing cadmium is finely dispersed in air when released with cigarette smoke. Cadmium is chemically very similar to zinc. It also occurs with zinc minerals.</a:t>
            </a:r>
            <a:endParaRPr lang="en-US" b="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0CD75B87-3A98-43B8-8FB7-E6E2432865D3}"/>
              </a:ext>
            </a:extLst>
          </p:cNvPr>
          <p:cNvSpPr>
            <a:spLocks noGrp="1"/>
          </p:cNvSpPr>
          <p:nvPr>
            <p:ph type="dt" sz="half" idx="10"/>
          </p:nvPr>
        </p:nvSpPr>
        <p:spPr/>
        <p:txBody>
          <a:bodyPr/>
          <a:lstStyle/>
          <a:p>
            <a:pPr>
              <a:defRPr/>
            </a:pPr>
            <a:fld id="{6552A797-12E5-49D8-93C0-59C7AB7F1935}"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039F5C71-913E-432D-84CF-621570AEAA2F}"/>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E0BC8A0F-C8DC-47CB-837D-DFB0123122B2}"/>
              </a:ext>
            </a:extLst>
          </p:cNvPr>
          <p:cNvSpPr>
            <a:spLocks noGrp="1"/>
          </p:cNvSpPr>
          <p:nvPr>
            <p:ph type="sldNum" sz="quarter" idx="12"/>
          </p:nvPr>
        </p:nvSpPr>
        <p:spPr/>
        <p:txBody>
          <a:bodyPr/>
          <a:lstStyle/>
          <a:p>
            <a:fld id="{7288D19C-C766-4A53-9BFF-A7850751D253}" type="slidenum">
              <a:rPr lang="en-US" altLang="en-US" smtClean="0"/>
              <a:pPr/>
              <a:t>6</a:t>
            </a:fld>
            <a:endParaRPr lang="en-US" altLang="en-US"/>
          </a:p>
        </p:txBody>
      </p:sp>
      <p:sp>
        <p:nvSpPr>
          <p:cNvPr id="7" name="Rectangle 6"/>
          <p:cNvSpPr/>
          <p:nvPr/>
        </p:nvSpPr>
        <p:spPr>
          <a:xfrm>
            <a:off x="457200" y="685800"/>
            <a:ext cx="8229600" cy="4524315"/>
          </a:xfrm>
          <a:prstGeom prst="rect">
            <a:avLst/>
          </a:prstGeom>
        </p:spPr>
        <p:txBody>
          <a:bodyPr wrap="square">
            <a:spAutoFit/>
          </a:bodyPr>
          <a:lstStyle/>
          <a:p>
            <a:pPr lvl="0" eaLnBrk="1" hangingPunct="1"/>
            <a:r>
              <a:rPr lang="en-US" b="0" dirty="0" smtClean="0">
                <a:ea typeface="Times New Roman" pitchFamily="18" charset="0"/>
                <a:cs typeface="Times New Roman" pitchFamily="18" charset="0"/>
              </a:rPr>
              <a:t>chlorides, nitrates of Ca and Mg. </a:t>
            </a:r>
            <a:r>
              <a:rPr lang="en-US" dirty="0" smtClean="0">
                <a:ea typeface="Times New Roman" pitchFamily="18" charset="0"/>
                <a:cs typeface="Times New Roman" pitchFamily="18" charset="0"/>
              </a:rPr>
              <a:t>Carbonate hardness</a:t>
            </a:r>
            <a:r>
              <a:rPr lang="en-US" b="0" dirty="0" smtClean="0">
                <a:ea typeface="Times New Roman" pitchFamily="18" charset="0"/>
                <a:cs typeface="Times New Roman" pitchFamily="18" charset="0"/>
              </a:rPr>
              <a:t> = Total hardness or Alkalinity (which ever is less) Non-carbonate hardness = Total hardness – Alkalinity</a:t>
            </a:r>
            <a:endParaRPr lang="en-US" b="0" dirty="0" smtClean="0">
              <a:cs typeface="Times New Roman" pitchFamily="18" charset="0"/>
            </a:endParaRPr>
          </a:p>
          <a:p>
            <a:pPr lvl="0">
              <a:buFontTx/>
              <a:buChar char="•"/>
            </a:pPr>
            <a:r>
              <a:rPr lang="en-US" b="0" dirty="0" smtClean="0">
                <a:ea typeface="Times New Roman" pitchFamily="18" charset="0"/>
                <a:cs typeface="Times New Roman" pitchFamily="18" charset="0"/>
              </a:rPr>
              <a:t>Carbonate hardness is equal to the total hardness or alkalinity which ever is less</a:t>
            </a:r>
            <a:endParaRPr lang="en-US" b="0" dirty="0" smtClean="0">
              <a:ea typeface="Calibri" pitchFamily="34" charset="0"/>
              <a:cs typeface="Times New Roman" pitchFamily="18" charset="0"/>
            </a:endParaRPr>
          </a:p>
          <a:p>
            <a:pPr lvl="0">
              <a:buFontTx/>
              <a:buChar char="•"/>
            </a:pPr>
            <a:r>
              <a:rPr lang="en-US" b="0" dirty="0" smtClean="0">
                <a:ea typeface="Times New Roman" pitchFamily="18" charset="0"/>
                <a:cs typeface="Times New Roman" pitchFamily="18" charset="0"/>
              </a:rPr>
              <a:t>Non-carbonate hardness is the total hardness in excess of the alkalinity. If the alkalinity is equal to or greater than the total hardness, there is no non-carbonate hardness.</a:t>
            </a:r>
            <a:endParaRPr lang="en-US" b="0" dirty="0" smtClean="0">
              <a:ea typeface="Calibri" pitchFamily="34" charset="0"/>
              <a:cs typeface="Times New Roman" pitchFamily="18" charset="0"/>
            </a:endParaRPr>
          </a:p>
          <a:p>
            <a:pPr lvl="0">
              <a:buFontTx/>
              <a:buChar char="•"/>
            </a:pPr>
            <a:r>
              <a:rPr lang="en-US" b="0" dirty="0" smtClean="0">
                <a:ea typeface="Times New Roman" pitchFamily="18" charset="0"/>
                <a:cs typeface="Times New Roman" pitchFamily="18" charset="0"/>
              </a:rPr>
              <a:t>One French degree of hardness is equal to 10mg/l of CaCO3.</a:t>
            </a:r>
            <a:endParaRPr lang="en-US" b="0" dirty="0" smtClean="0">
              <a:ea typeface="Calibri" pitchFamily="34" charset="0"/>
              <a:cs typeface="Times New Roman" pitchFamily="18" charset="0"/>
            </a:endParaRPr>
          </a:p>
          <a:p>
            <a:pPr lvl="0">
              <a:buFontTx/>
              <a:buChar char="•"/>
            </a:pPr>
            <a:r>
              <a:rPr lang="en-US" b="0" dirty="0" smtClean="0">
                <a:ea typeface="Times New Roman" pitchFamily="18" charset="0"/>
                <a:cs typeface="Times New Roman" pitchFamily="18" charset="0"/>
              </a:rPr>
              <a:t>One British degree of hardness is equal to a hardness of 14.25mg/l.</a:t>
            </a:r>
            <a:endParaRPr lang="en-US" b="0" dirty="0" smtClean="0">
              <a:cs typeface="Times New Roman" pitchFamily="18" charset="0"/>
            </a:endParaRPr>
          </a:p>
          <a:p>
            <a:pPr lvl="0"/>
            <a:endParaRPr lang="en-US" b="0" dirty="0" smtClean="0">
              <a:cs typeface="Times New Roman" pitchFamily="18" charset="0"/>
            </a:endParaRPr>
          </a:p>
        </p:txBody>
      </p:sp>
    </p:spTree>
    <p:extLst>
      <p:ext uri="{BB962C8B-B14F-4D97-AF65-F5344CB8AC3E}">
        <p14:creationId xmlns="" xmlns:p14="http://schemas.microsoft.com/office/powerpoint/2010/main" val="10932439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60</a:t>
            </a:fld>
            <a:endParaRPr lang="en-US" altLang="en-US"/>
          </a:p>
        </p:txBody>
      </p:sp>
      <p:sp>
        <p:nvSpPr>
          <p:cNvPr id="5" name="Rectangle 4"/>
          <p:cNvSpPr/>
          <p:nvPr/>
        </p:nvSpPr>
        <p:spPr>
          <a:xfrm>
            <a:off x="838200" y="612845"/>
            <a:ext cx="8001000" cy="3046988"/>
          </a:xfrm>
          <a:prstGeom prst="rect">
            <a:avLst/>
          </a:prstGeom>
        </p:spPr>
        <p:txBody>
          <a:bodyPr wrap="square">
            <a:spAutoFit/>
          </a:bodyPr>
          <a:lstStyle/>
          <a:p>
            <a:r>
              <a:rPr lang="en-US" b="0" dirty="0" smtClean="0"/>
              <a:t>Entry of Cadmium into Plants, Animals and Humans</a:t>
            </a:r>
          </a:p>
          <a:p>
            <a:r>
              <a:rPr lang="en-US" b="0" dirty="0" smtClean="0"/>
              <a:t>Plants requiring zinc pick up cadmium along with zinc as cadmium occurs </a:t>
            </a:r>
            <a:r>
              <a:rPr lang="en-US" b="0" dirty="0" err="1" smtClean="0"/>
              <a:t>alongwith</a:t>
            </a:r>
            <a:r>
              <a:rPr lang="en-US" b="0" dirty="0" smtClean="0"/>
              <a:t> Cadmium, thus enters the food chain. Cadmium in present in from potatoes, wheat, rice and other grains. Sea food also have a high level of cadmium.</a:t>
            </a:r>
          </a:p>
          <a:p>
            <a:r>
              <a:rPr lang="en-US" b="0" dirty="0" smtClean="0"/>
              <a:t>Humans get cadmium in their system from tobacco smoking and from tobacco chewing Tobacco leaves absorb cadmium from irrigation water.</a:t>
            </a:r>
            <a:endParaRPr lang="en-US" b="0" dirty="0"/>
          </a:p>
        </p:txBody>
      </p:sp>
      <p:sp>
        <p:nvSpPr>
          <p:cNvPr id="6" name="Rectangle 5"/>
          <p:cNvSpPr/>
          <p:nvPr/>
        </p:nvSpPr>
        <p:spPr>
          <a:xfrm>
            <a:off x="762000" y="3886200"/>
            <a:ext cx="8077200" cy="1569660"/>
          </a:xfrm>
          <a:prstGeom prst="rect">
            <a:avLst/>
          </a:prstGeom>
        </p:spPr>
        <p:txBody>
          <a:bodyPr wrap="square">
            <a:spAutoFit/>
          </a:bodyPr>
          <a:lstStyle/>
          <a:p>
            <a:r>
              <a:rPr lang="en-US" b="0" dirty="0" smtClean="0"/>
              <a:t>Individuals living near and working for mines and smelters processing zinc and electroplating face a heavy risk of cadmium toxicity. Cadmium is soluble in water and reaches the humans working in zinc mines.</a:t>
            </a:r>
            <a:endParaRPr lang="en-US" b="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61</a:t>
            </a:fld>
            <a:endParaRPr lang="en-US" altLang="en-US"/>
          </a:p>
        </p:txBody>
      </p:sp>
      <p:sp>
        <p:nvSpPr>
          <p:cNvPr id="5" name="Rectangle 4"/>
          <p:cNvSpPr/>
          <p:nvPr/>
        </p:nvSpPr>
        <p:spPr>
          <a:xfrm>
            <a:off x="228600" y="609600"/>
            <a:ext cx="8458200" cy="4524315"/>
          </a:xfrm>
          <a:prstGeom prst="rect">
            <a:avLst/>
          </a:prstGeom>
        </p:spPr>
        <p:txBody>
          <a:bodyPr wrap="square">
            <a:spAutoFit/>
          </a:bodyPr>
          <a:lstStyle/>
          <a:p>
            <a:r>
              <a:rPr lang="en-US" dirty="0" smtClean="0"/>
              <a:t>Toxic Effects of Cadmium: </a:t>
            </a:r>
            <a:r>
              <a:rPr lang="en-US" b="0" dirty="0" smtClean="0"/>
              <a:t>Cadmium is a cumulative poison. It is retained in the body for a long time and causes</a:t>
            </a:r>
          </a:p>
          <a:p>
            <a:r>
              <a:rPr lang="en-US" b="0" dirty="0" smtClean="0"/>
              <a:t>(</a:t>
            </a:r>
            <a:r>
              <a:rPr lang="en-US" b="0" dirty="0" err="1" smtClean="0"/>
              <a:t>i</a:t>
            </a:r>
            <a:r>
              <a:rPr lang="en-US" b="0" dirty="0" smtClean="0"/>
              <a:t>) hypertension (high blood pressure),</a:t>
            </a:r>
          </a:p>
          <a:p>
            <a:r>
              <a:rPr lang="en-US" b="0" dirty="0" smtClean="0"/>
              <a:t>(ii) heart ailments</a:t>
            </a:r>
          </a:p>
          <a:p>
            <a:r>
              <a:rPr lang="en-US" b="0" dirty="0" smtClean="0"/>
              <a:t>(iii) kidney damage</a:t>
            </a:r>
          </a:p>
          <a:p>
            <a:r>
              <a:rPr lang="en-US" b="0" dirty="0" smtClean="0"/>
              <a:t>(iv) destruction of red blood cells</a:t>
            </a:r>
          </a:p>
          <a:p>
            <a:r>
              <a:rPr lang="en-US" b="0" dirty="0" smtClean="0"/>
              <a:t>(v) damaged mitochondrial function of cells.</a:t>
            </a:r>
          </a:p>
          <a:p>
            <a:r>
              <a:rPr lang="en-US" b="0" dirty="0" smtClean="0"/>
              <a:t>Cadmium resembles zinc chemically Ca2+ and Cd2+ share the same charge and have similar size. It may therefore replace zinc in enzymes and thus destroy their catalytic</a:t>
            </a:r>
          </a:p>
          <a:p>
            <a:r>
              <a:rPr lang="en-US" b="0" dirty="0" smtClean="0"/>
              <a:t>activity. In Japan, people got a bone disease “</a:t>
            </a:r>
            <a:r>
              <a:rPr lang="en-US" b="0" dirty="0" err="1" smtClean="0"/>
              <a:t>itai</a:t>
            </a:r>
            <a:r>
              <a:rPr lang="en-US" b="0" dirty="0" smtClean="0"/>
              <a:t> </a:t>
            </a:r>
            <a:r>
              <a:rPr lang="en-US" b="0" dirty="0" err="1" smtClean="0"/>
              <a:t>itai</a:t>
            </a:r>
            <a:r>
              <a:rPr lang="en-US" b="0" dirty="0" smtClean="0"/>
              <a:t>” where Ca++ of bones were replaced by </a:t>
            </a:r>
            <a:r>
              <a:rPr lang="en-US" b="0" dirty="0" err="1" smtClean="0"/>
              <a:t>Cd</a:t>
            </a:r>
            <a:r>
              <a:rPr lang="en-US" b="0" dirty="0" smtClean="0"/>
              <a:t>++.</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62</a:t>
            </a:fld>
            <a:endParaRPr lang="en-US" altLang="en-US"/>
          </a:p>
        </p:txBody>
      </p:sp>
      <p:sp>
        <p:nvSpPr>
          <p:cNvPr id="5" name="Rectangle 4"/>
          <p:cNvSpPr/>
          <p:nvPr/>
        </p:nvSpPr>
        <p:spPr>
          <a:xfrm>
            <a:off x="533400" y="990600"/>
            <a:ext cx="8305800" cy="5262979"/>
          </a:xfrm>
          <a:prstGeom prst="rect">
            <a:avLst/>
          </a:prstGeom>
        </p:spPr>
        <p:txBody>
          <a:bodyPr wrap="square">
            <a:spAutoFit/>
          </a:bodyPr>
          <a:lstStyle/>
          <a:p>
            <a:r>
              <a:rPr lang="en-US" dirty="0" smtClean="0"/>
              <a:t>Arsenic </a:t>
            </a:r>
          </a:p>
          <a:p>
            <a:r>
              <a:rPr lang="en-US" b="0" dirty="0" smtClean="0"/>
              <a:t>Arsenic oxides were the common poisons used for murder and suicide from roman times through to the middle ages.</a:t>
            </a:r>
          </a:p>
          <a:p>
            <a:r>
              <a:rPr lang="en-US" b="0" dirty="0" smtClean="0"/>
              <a:t>Arsenic, which often is described as tasting like bitter almonds, is generally taken into the body by consumption or inhalation from smoke.</a:t>
            </a:r>
          </a:p>
          <a:p>
            <a:r>
              <a:rPr lang="en-US" b="0" dirty="0" smtClean="0"/>
              <a:t>Arsenic kills by disrupting the biochemical pathways in the body that produce ATP. As we saw earlier, ATP is an energy molecule that is necessary for the energy that runs the majority of the body's respiratory system. Arsenic both blocks and competes with the chemicals that form ATP, leaving the body depleted of what it needs to keep up even the most basic cellular processes.</a:t>
            </a:r>
          </a:p>
          <a:p>
            <a:r>
              <a:rPr lang="en-US" dirty="0" smtClean="0"/>
              <a:t/>
            </a:r>
            <a:br>
              <a:rPr lang="en-US" dirty="0" smtClean="0"/>
            </a:br>
            <a:endParaRPr lang="en-US"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63</a:t>
            </a:fld>
            <a:endParaRPr lang="en-US" altLang="en-US"/>
          </a:p>
        </p:txBody>
      </p:sp>
      <p:sp>
        <p:nvSpPr>
          <p:cNvPr id="5" name="Rectangle 4"/>
          <p:cNvSpPr/>
          <p:nvPr/>
        </p:nvSpPr>
        <p:spPr>
          <a:xfrm>
            <a:off x="762000" y="838200"/>
            <a:ext cx="7924800" cy="1569660"/>
          </a:xfrm>
          <a:prstGeom prst="rect">
            <a:avLst/>
          </a:prstGeom>
        </p:spPr>
        <p:txBody>
          <a:bodyPr wrap="square">
            <a:spAutoFit/>
          </a:bodyPr>
          <a:lstStyle/>
          <a:p>
            <a:pPr algn="just"/>
            <a:r>
              <a:rPr lang="en-US" b="0" dirty="0" smtClean="0"/>
              <a:t>The lack of ATP will cause massive neurological and cardiovascular distress. In sufficient concentrations the arsenic will eventually cause multi-system organ failure, most likely from cell apoptosis and hemorrhaging, and then death.</a:t>
            </a:r>
            <a:endParaRPr lang="en-US"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C6770D13-F3EF-4942-AC69-2886B5F57BE3}" type="datetimeFigureOut">
              <a:rPr lang="en-US" smtClean="0"/>
              <a:pPr>
                <a:defRPr/>
              </a:pPr>
              <a:t>08-Feb-22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D980A99B-ADF4-43FE-9ED2-AF9ED2D6D7D9}" type="slidenum">
              <a:rPr lang="en-US" altLang="en-US" smtClean="0"/>
              <a:pPr/>
              <a:t>64</a:t>
            </a:fld>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0CD75B87-3A98-43B8-8FB7-E6E2432865D3}"/>
              </a:ext>
            </a:extLst>
          </p:cNvPr>
          <p:cNvSpPr>
            <a:spLocks noGrp="1"/>
          </p:cNvSpPr>
          <p:nvPr>
            <p:ph type="dt" sz="half" idx="10"/>
          </p:nvPr>
        </p:nvSpPr>
        <p:spPr/>
        <p:txBody>
          <a:bodyPr/>
          <a:lstStyle/>
          <a:p>
            <a:pPr>
              <a:defRPr/>
            </a:pPr>
            <a:fld id="{6552A797-12E5-49D8-93C0-59C7AB7F1935}"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039F5C71-913E-432D-84CF-621570AEAA2F}"/>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E0BC8A0F-C8DC-47CB-837D-DFB0123122B2}"/>
              </a:ext>
            </a:extLst>
          </p:cNvPr>
          <p:cNvSpPr>
            <a:spLocks noGrp="1"/>
          </p:cNvSpPr>
          <p:nvPr>
            <p:ph type="sldNum" sz="quarter" idx="12"/>
          </p:nvPr>
        </p:nvSpPr>
        <p:spPr/>
        <p:txBody>
          <a:bodyPr/>
          <a:lstStyle/>
          <a:p>
            <a:fld id="{7288D19C-C766-4A53-9BFF-A7850751D253}" type="slidenum">
              <a:rPr lang="en-US" altLang="en-US" smtClean="0"/>
              <a:pPr/>
              <a:t>7</a:t>
            </a:fld>
            <a:endParaRPr lang="en-US" altLang="en-US"/>
          </a:p>
        </p:txBody>
      </p:sp>
      <p:sp>
        <p:nvSpPr>
          <p:cNvPr id="7" name="Rectangle 6"/>
          <p:cNvSpPr/>
          <p:nvPr/>
        </p:nvSpPr>
        <p:spPr>
          <a:xfrm>
            <a:off x="533400" y="685801"/>
            <a:ext cx="8305800" cy="6001643"/>
          </a:xfrm>
          <a:prstGeom prst="rect">
            <a:avLst/>
          </a:prstGeom>
        </p:spPr>
        <p:txBody>
          <a:bodyPr wrap="square">
            <a:spAutoFit/>
          </a:bodyPr>
          <a:lstStyle/>
          <a:p>
            <a:pPr lvl="0" algn="just">
              <a:buFontTx/>
              <a:buChar char="•"/>
            </a:pPr>
            <a:r>
              <a:rPr lang="en-US" b="0" dirty="0" smtClean="0">
                <a:ea typeface="Times New Roman" pitchFamily="18" charset="0"/>
                <a:cs typeface="Times New Roman" pitchFamily="18" charset="0"/>
              </a:rPr>
              <a:t>Water with hardness </a:t>
            </a:r>
            <a:r>
              <a:rPr lang="en-US" b="0" dirty="0" err="1" smtClean="0">
                <a:ea typeface="Times New Roman" pitchFamily="18" charset="0"/>
                <a:cs typeface="Times New Roman" pitchFamily="18" charset="0"/>
              </a:rPr>
              <a:t>upto</a:t>
            </a:r>
            <a:r>
              <a:rPr lang="en-US" b="0" dirty="0" smtClean="0">
                <a:ea typeface="Times New Roman" pitchFamily="18" charset="0"/>
                <a:cs typeface="Times New Roman" pitchFamily="18" charset="0"/>
              </a:rPr>
              <a:t> 75 </a:t>
            </a:r>
            <a:r>
              <a:rPr lang="en-US" b="0" dirty="0" err="1" smtClean="0">
                <a:ea typeface="Times New Roman" pitchFamily="18" charset="0"/>
                <a:cs typeface="Times New Roman" pitchFamily="18" charset="0"/>
              </a:rPr>
              <a:t>ppm</a:t>
            </a:r>
            <a:r>
              <a:rPr lang="en-US" b="0" dirty="0" smtClean="0">
                <a:ea typeface="Times New Roman" pitchFamily="18" charset="0"/>
                <a:cs typeface="Times New Roman" pitchFamily="18" charset="0"/>
              </a:rPr>
              <a:t> are considered soft and above 200 </a:t>
            </a:r>
            <a:r>
              <a:rPr lang="en-US" b="0" dirty="0" err="1" smtClean="0">
                <a:ea typeface="Times New Roman" pitchFamily="18" charset="0"/>
                <a:cs typeface="Times New Roman" pitchFamily="18" charset="0"/>
              </a:rPr>
              <a:t>ppm</a:t>
            </a:r>
            <a:r>
              <a:rPr lang="en-US" b="0" dirty="0" smtClean="0">
                <a:ea typeface="Times New Roman" pitchFamily="18" charset="0"/>
                <a:cs typeface="Times New Roman" pitchFamily="18" charset="0"/>
              </a:rPr>
              <a:t> are considered hard and in between is considered as moderately hard.</a:t>
            </a:r>
            <a:endParaRPr lang="en-US" b="0" dirty="0" smtClean="0">
              <a:ea typeface="Calibri" pitchFamily="34" charset="0"/>
              <a:cs typeface="Times New Roman" pitchFamily="18" charset="0"/>
            </a:endParaRPr>
          </a:p>
          <a:p>
            <a:pPr lvl="0" algn="just">
              <a:buFontTx/>
              <a:buChar char="•"/>
            </a:pPr>
            <a:r>
              <a:rPr lang="en-US" b="0" dirty="0" smtClean="0">
                <a:ea typeface="Times New Roman" pitchFamily="18" charset="0"/>
                <a:cs typeface="Times New Roman" pitchFamily="18" charset="0"/>
              </a:rPr>
              <a:t>Underground waters are generally harder than surface waters.</a:t>
            </a:r>
            <a:endParaRPr lang="en-US" b="0" dirty="0" smtClean="0">
              <a:ea typeface="Calibri" pitchFamily="34" charset="0"/>
              <a:cs typeface="Times New Roman" pitchFamily="18" charset="0"/>
            </a:endParaRPr>
          </a:p>
          <a:p>
            <a:pPr lvl="0" algn="just">
              <a:buFontTx/>
              <a:buChar char="•"/>
            </a:pPr>
            <a:r>
              <a:rPr lang="en-US" b="0" dirty="0" smtClean="0">
                <a:ea typeface="Times New Roman" pitchFamily="18" charset="0"/>
                <a:cs typeface="Times New Roman" pitchFamily="18" charset="0"/>
              </a:rPr>
              <a:t>The prescribed hardness limit for public supplies range between 75 to 115 </a:t>
            </a:r>
            <a:r>
              <a:rPr lang="en-US" b="0" dirty="0" err="1" smtClean="0">
                <a:ea typeface="Times New Roman" pitchFamily="18" charset="0"/>
                <a:cs typeface="Times New Roman" pitchFamily="18" charset="0"/>
              </a:rPr>
              <a:t>ppm</a:t>
            </a:r>
            <a:r>
              <a:rPr lang="en-US" b="0" dirty="0" smtClean="0">
                <a:ea typeface="Times New Roman" pitchFamily="18" charset="0"/>
                <a:cs typeface="Times New Roman" pitchFamily="18" charset="0"/>
              </a:rPr>
              <a:t>.</a:t>
            </a:r>
            <a:endParaRPr lang="en-US" b="0" dirty="0" smtClean="0">
              <a:cs typeface="Times New Roman" pitchFamily="18" charset="0"/>
            </a:endParaRPr>
          </a:p>
          <a:p>
            <a:pPr lvl="0" algn="just"/>
            <a:r>
              <a:rPr lang="en-US" dirty="0" smtClean="0">
                <a:ea typeface="Times New Roman" pitchFamily="18" charset="0"/>
                <a:cs typeface="Times New Roman" pitchFamily="18" charset="0"/>
              </a:rPr>
              <a:t>4. Chloride Content</a:t>
            </a:r>
            <a:endParaRPr lang="en-US" b="0" dirty="0" smtClean="0">
              <a:cs typeface="Times New Roman" pitchFamily="18" charset="0"/>
            </a:endParaRPr>
          </a:p>
          <a:p>
            <a:pPr lvl="0" algn="just"/>
            <a:r>
              <a:rPr lang="en-US" b="0" dirty="0" smtClean="0">
                <a:ea typeface="Times New Roman" pitchFamily="18" charset="0"/>
                <a:cs typeface="Times New Roman" pitchFamily="18" charset="0"/>
              </a:rPr>
              <a:t>The chloride content of treated water to be supplied to the public should not exceed a value of about 250 </a:t>
            </a:r>
            <a:r>
              <a:rPr lang="en-US" b="0" dirty="0" err="1" smtClean="0">
                <a:ea typeface="Times New Roman" pitchFamily="18" charset="0"/>
                <a:cs typeface="Times New Roman" pitchFamily="18" charset="0"/>
              </a:rPr>
              <a:t>ppm</a:t>
            </a:r>
            <a:r>
              <a:rPr lang="en-US" b="0" dirty="0" smtClean="0">
                <a:ea typeface="Times New Roman" pitchFamily="18" charset="0"/>
                <a:cs typeface="Times New Roman" pitchFamily="18" charset="0"/>
              </a:rPr>
              <a:t>. The chloride content of water can be measured by titrating the water with standard silver nitrate solution using potassium chromate as indicator.</a:t>
            </a:r>
            <a:endParaRPr lang="en-US" b="0" dirty="0" smtClean="0">
              <a:cs typeface="Times New Roman" pitchFamily="18" charset="0"/>
            </a:endParaRPr>
          </a:p>
          <a:p>
            <a:pPr lvl="0" algn="just"/>
            <a:r>
              <a:rPr lang="en-US" dirty="0" smtClean="0">
                <a:ea typeface="Times New Roman" pitchFamily="18" charset="0"/>
                <a:cs typeface="Times New Roman" pitchFamily="18" charset="0"/>
              </a:rPr>
              <a:t>(5) Nitrogen Content</a:t>
            </a:r>
            <a:endParaRPr lang="en-US" b="0" dirty="0" smtClean="0">
              <a:cs typeface="Times New Roman" pitchFamily="18" charset="0"/>
            </a:endParaRPr>
          </a:p>
          <a:p>
            <a:pPr lvl="0" algn="just"/>
            <a:r>
              <a:rPr lang="en-US" b="0" dirty="0" smtClean="0">
                <a:ea typeface="Times New Roman" pitchFamily="18" charset="0"/>
                <a:cs typeface="Times New Roman" pitchFamily="18" charset="0"/>
              </a:rPr>
              <a:t>The presence of nitrogen in water may occur in one or more of the following reasons:</a:t>
            </a:r>
            <a:endParaRPr lang="en-US" b="0" dirty="0" smtClean="0">
              <a:cs typeface="Times New Roman" pitchFamily="18" charset="0"/>
            </a:endParaRPr>
          </a:p>
          <a:p>
            <a:pPr lvl="0" algn="just">
              <a:buFontTx/>
              <a:buAutoNum type="arabicPeriod"/>
            </a:pPr>
            <a:r>
              <a:rPr lang="en-US" dirty="0" smtClean="0">
                <a:ea typeface="Times New Roman" pitchFamily="18" charset="0"/>
                <a:cs typeface="Times New Roman" pitchFamily="18" charset="0"/>
              </a:rPr>
              <a:t>Free ammonia: </a:t>
            </a:r>
            <a:r>
              <a:rPr lang="en-US" b="0" dirty="0" smtClean="0">
                <a:ea typeface="Times New Roman" pitchFamily="18" charset="0"/>
                <a:cs typeface="Times New Roman" pitchFamily="18" charset="0"/>
              </a:rPr>
              <a:t>It indicates very first stage of decomposition of organic matter. It should not exceed 0.15mg/l</a:t>
            </a:r>
            <a:endParaRPr lang="en-US" b="0" dirty="0" smtClean="0">
              <a:ea typeface="Calibri" pitchFamily="34" charset="0"/>
              <a:cs typeface="Times New Roman" pitchFamily="18" charset="0"/>
            </a:endParaRPr>
          </a:p>
        </p:txBody>
      </p:sp>
    </p:spTree>
    <p:extLst>
      <p:ext uri="{BB962C8B-B14F-4D97-AF65-F5344CB8AC3E}">
        <p14:creationId xmlns="" xmlns:p14="http://schemas.microsoft.com/office/powerpoint/2010/main" val="1182862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C480781E-DEDE-41F7-AA32-2A4F04DEEAA7}"/>
              </a:ext>
            </a:extLst>
          </p:cNvPr>
          <p:cNvSpPr>
            <a:spLocks noGrp="1"/>
          </p:cNvSpPr>
          <p:nvPr>
            <p:ph type="dt" sz="half" idx="10"/>
          </p:nvPr>
        </p:nvSpPr>
        <p:spPr/>
        <p:txBody>
          <a:bodyPr/>
          <a:lstStyle/>
          <a:p>
            <a:pPr>
              <a:defRPr/>
            </a:pPr>
            <a:fld id="{284DE56E-1F6D-427E-AC61-5229A7A56053}"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28B267C8-5734-4169-90BA-E3DA6F28221D}"/>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420DFB5E-3971-484D-9413-DA76ED1B476B}"/>
              </a:ext>
            </a:extLst>
          </p:cNvPr>
          <p:cNvSpPr>
            <a:spLocks noGrp="1"/>
          </p:cNvSpPr>
          <p:nvPr>
            <p:ph type="sldNum" sz="quarter" idx="12"/>
          </p:nvPr>
        </p:nvSpPr>
        <p:spPr/>
        <p:txBody>
          <a:bodyPr/>
          <a:lstStyle/>
          <a:p>
            <a:fld id="{7288D19C-C766-4A53-9BFF-A7850751D253}" type="slidenum">
              <a:rPr lang="en-US" altLang="en-US" smtClean="0"/>
              <a:pPr/>
              <a:t>8</a:t>
            </a:fld>
            <a:endParaRPr lang="en-US" altLang="en-US"/>
          </a:p>
        </p:txBody>
      </p:sp>
      <p:sp>
        <p:nvSpPr>
          <p:cNvPr id="7" name="Rectangle 6"/>
          <p:cNvSpPr/>
          <p:nvPr/>
        </p:nvSpPr>
        <p:spPr>
          <a:xfrm>
            <a:off x="457200" y="685800"/>
            <a:ext cx="8534400" cy="6001643"/>
          </a:xfrm>
          <a:prstGeom prst="rect">
            <a:avLst/>
          </a:prstGeom>
        </p:spPr>
        <p:txBody>
          <a:bodyPr wrap="square">
            <a:spAutoFit/>
          </a:bodyPr>
          <a:lstStyle/>
          <a:p>
            <a:pPr lvl="0" algn="just">
              <a:buFontTx/>
              <a:buAutoNum type="arabicPeriod"/>
            </a:pPr>
            <a:r>
              <a:rPr lang="en-US" dirty="0" err="1" smtClean="0">
                <a:ea typeface="Times New Roman" pitchFamily="18" charset="0"/>
                <a:cs typeface="Times New Roman" pitchFamily="18" charset="0"/>
              </a:rPr>
              <a:t>Albuminous</a:t>
            </a:r>
            <a:r>
              <a:rPr lang="en-US" dirty="0" smtClean="0">
                <a:ea typeface="Times New Roman" pitchFamily="18" charset="0"/>
                <a:cs typeface="Times New Roman" pitchFamily="18" charset="0"/>
              </a:rPr>
              <a:t> or Organic Matter: </a:t>
            </a:r>
            <a:r>
              <a:rPr lang="en-US" b="0" dirty="0" smtClean="0">
                <a:ea typeface="Times New Roman" pitchFamily="18" charset="0"/>
                <a:cs typeface="Times New Roman" pitchFamily="18" charset="0"/>
              </a:rPr>
              <a:t>It indicates the quantity of nitrogen present in water before the decomposition of organic molten has started. It should not exceed 0.3mg/l</a:t>
            </a:r>
            <a:endParaRPr lang="en-US" b="0" dirty="0" smtClean="0">
              <a:ea typeface="Calibri" pitchFamily="34" charset="0"/>
              <a:cs typeface="Times New Roman" pitchFamily="18" charset="0"/>
            </a:endParaRPr>
          </a:p>
          <a:p>
            <a:pPr lvl="0" algn="just">
              <a:buFontTx/>
              <a:buAutoNum type="arabicPeriod"/>
            </a:pPr>
            <a:r>
              <a:rPr lang="en-US" dirty="0" smtClean="0">
                <a:ea typeface="Times New Roman" pitchFamily="18" charset="0"/>
                <a:cs typeface="Times New Roman" pitchFamily="18" charset="0"/>
              </a:rPr>
              <a:t>Nitrites: </a:t>
            </a:r>
            <a:r>
              <a:rPr lang="en-US" b="0" dirty="0" smtClean="0">
                <a:ea typeface="Times New Roman" pitchFamily="18" charset="0"/>
                <a:cs typeface="Times New Roman" pitchFamily="18" charset="0"/>
              </a:rPr>
              <a:t>Not fully oxidized organic matter in water.</a:t>
            </a:r>
            <a:endParaRPr lang="en-US" b="0" dirty="0" smtClean="0">
              <a:ea typeface="Calibri" pitchFamily="34" charset="0"/>
              <a:cs typeface="Times New Roman" pitchFamily="18" charset="0"/>
            </a:endParaRPr>
          </a:p>
          <a:p>
            <a:pPr lvl="0" algn="just">
              <a:buFontTx/>
              <a:buAutoNum type="arabicPeriod"/>
            </a:pPr>
            <a:r>
              <a:rPr lang="en-US" dirty="0" smtClean="0">
                <a:ea typeface="Times New Roman" pitchFamily="18" charset="0"/>
                <a:cs typeface="Times New Roman" pitchFamily="18" charset="0"/>
              </a:rPr>
              <a:t>Nitrates: </a:t>
            </a:r>
            <a:r>
              <a:rPr lang="en-US" b="0" dirty="0" smtClean="0">
                <a:ea typeface="Times New Roman" pitchFamily="18" charset="0"/>
                <a:cs typeface="Times New Roman" pitchFamily="18" charset="0"/>
              </a:rPr>
              <a:t>It indicates fully oxidized organic matter in water (representing old pollution).</a:t>
            </a:r>
            <a:endParaRPr lang="en-US" b="0" dirty="0" smtClean="0">
              <a:cs typeface="Times New Roman" pitchFamily="18" charset="0"/>
            </a:endParaRPr>
          </a:p>
          <a:p>
            <a:pPr lvl="0" algn="just">
              <a:buFontTx/>
              <a:buChar char="•"/>
            </a:pPr>
            <a:r>
              <a:rPr lang="en-US" b="0" dirty="0" smtClean="0">
                <a:ea typeface="Times New Roman" pitchFamily="18" charset="0"/>
                <a:cs typeface="Times New Roman" pitchFamily="18" charset="0"/>
              </a:rPr>
              <a:t>Nitrites is highly dangerous and therefore the permissible amount of nitrites in water should be nil.</a:t>
            </a:r>
            <a:endParaRPr lang="en-US" b="0" dirty="0" smtClean="0">
              <a:ea typeface="Calibri" pitchFamily="34" charset="0"/>
              <a:cs typeface="Times New Roman" pitchFamily="18" charset="0"/>
            </a:endParaRPr>
          </a:p>
          <a:p>
            <a:pPr lvl="0" algn="just">
              <a:buFontTx/>
              <a:buChar char="•"/>
            </a:pPr>
            <a:r>
              <a:rPr lang="en-US" b="0" dirty="0" smtClean="0">
                <a:ea typeface="Times New Roman" pitchFamily="18" charset="0"/>
                <a:cs typeface="Times New Roman" pitchFamily="18" charset="0"/>
              </a:rPr>
              <a:t>Ammonia nitrogen + organic nitrogen = </a:t>
            </a:r>
            <a:r>
              <a:rPr lang="en-US" b="0" dirty="0" err="1" smtClean="0">
                <a:ea typeface="Times New Roman" pitchFamily="18" charset="0"/>
                <a:cs typeface="Times New Roman" pitchFamily="18" charset="0"/>
              </a:rPr>
              <a:t>kjeldahl</a:t>
            </a:r>
            <a:r>
              <a:rPr lang="en-US" b="0" dirty="0" smtClean="0">
                <a:ea typeface="Times New Roman" pitchFamily="18" charset="0"/>
                <a:cs typeface="Times New Roman" pitchFamily="18" charset="0"/>
              </a:rPr>
              <a:t> nitrogen</a:t>
            </a:r>
            <a:endParaRPr lang="en-US" b="0" dirty="0" smtClean="0">
              <a:ea typeface="Calibri" pitchFamily="34" charset="0"/>
              <a:cs typeface="Times New Roman" pitchFamily="18" charset="0"/>
            </a:endParaRPr>
          </a:p>
          <a:p>
            <a:pPr lvl="0" algn="just">
              <a:buFontTx/>
              <a:buChar char="•"/>
            </a:pPr>
            <a:r>
              <a:rPr lang="en-US" b="0" dirty="0" smtClean="0">
                <a:ea typeface="Times New Roman" pitchFamily="18" charset="0"/>
                <a:cs typeface="Times New Roman" pitchFamily="18" charset="0"/>
              </a:rPr>
              <a:t>Nitrates in water is not harmful. However the presence of too much of nitrates in water may adversely affect the health of infants causing a disease called </a:t>
            </a:r>
            <a:r>
              <a:rPr lang="en-US" dirty="0" err="1" smtClean="0">
                <a:ea typeface="Times New Roman" pitchFamily="18" charset="0"/>
                <a:cs typeface="Times New Roman" pitchFamily="18" charset="0"/>
              </a:rPr>
              <a:t>methemoglobinemia</a:t>
            </a:r>
            <a:r>
              <a:rPr lang="en-US" dirty="0" smtClean="0">
                <a:ea typeface="Times New Roman" pitchFamily="18" charset="0"/>
                <a:cs typeface="Times New Roman" pitchFamily="18" charset="0"/>
              </a:rPr>
              <a:t> </a:t>
            </a:r>
            <a:r>
              <a:rPr lang="en-US" b="0" dirty="0" smtClean="0">
                <a:ea typeface="Times New Roman" pitchFamily="18" charset="0"/>
                <a:cs typeface="Times New Roman" pitchFamily="18" charset="0"/>
              </a:rPr>
              <a:t>commonly called </a:t>
            </a:r>
            <a:r>
              <a:rPr lang="en-US" dirty="0" smtClean="0">
                <a:ea typeface="Times New Roman" pitchFamily="18" charset="0"/>
                <a:cs typeface="Times New Roman" pitchFamily="18" charset="0"/>
              </a:rPr>
              <a:t>blue baby disease.</a:t>
            </a:r>
            <a:endParaRPr lang="en-US" b="0" dirty="0" smtClean="0">
              <a:ea typeface="Calibri" pitchFamily="34" charset="0"/>
              <a:cs typeface="Times New Roman" pitchFamily="18" charset="0"/>
            </a:endParaRPr>
          </a:p>
          <a:p>
            <a:pPr lvl="0" algn="just">
              <a:buFontTx/>
              <a:buChar char="•"/>
            </a:pPr>
            <a:r>
              <a:rPr lang="en-US" b="0" dirty="0" smtClean="0">
                <a:ea typeface="Times New Roman" pitchFamily="18" charset="0"/>
                <a:cs typeface="Times New Roman" pitchFamily="18" charset="0"/>
              </a:rPr>
              <a:t>The nitrate concentration in domestic water supplies is limited to 45 mg/l.</a:t>
            </a:r>
            <a:endParaRPr lang="en-US" b="0" dirty="0" smtClean="0">
              <a:cs typeface="Times New Roman" pitchFamily="18" charset="0"/>
            </a:endParaRPr>
          </a:p>
          <a:p>
            <a:pPr lvl="0" algn="just"/>
            <a:endParaRPr lang="en-US" b="0" dirty="0" smtClean="0">
              <a:cs typeface="Times New Roman" pitchFamily="18" charset="0"/>
            </a:endParaRPr>
          </a:p>
        </p:txBody>
      </p:sp>
    </p:spTree>
    <p:extLst>
      <p:ext uri="{BB962C8B-B14F-4D97-AF65-F5344CB8AC3E}">
        <p14:creationId xmlns="" xmlns:p14="http://schemas.microsoft.com/office/powerpoint/2010/main" val="1263226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8784071E-18D9-4B75-81C9-5A0202BC8C2D}"/>
              </a:ext>
            </a:extLst>
          </p:cNvPr>
          <p:cNvSpPr>
            <a:spLocks noGrp="1"/>
          </p:cNvSpPr>
          <p:nvPr>
            <p:ph type="dt" sz="half" idx="10"/>
          </p:nvPr>
        </p:nvSpPr>
        <p:spPr/>
        <p:txBody>
          <a:bodyPr/>
          <a:lstStyle/>
          <a:p>
            <a:pPr>
              <a:defRPr/>
            </a:pPr>
            <a:fld id="{29A8F624-A103-4026-813E-51566FB016C5}" type="datetime1">
              <a:rPr lang="en-US" smtClean="0"/>
              <a:pPr>
                <a:defRPr/>
              </a:pPr>
              <a:t>08-Feb-22</a:t>
            </a:fld>
            <a:endParaRPr lang="en-US" dirty="0"/>
          </a:p>
        </p:txBody>
      </p:sp>
      <p:sp>
        <p:nvSpPr>
          <p:cNvPr id="5" name="Footer Placeholder 4">
            <a:extLst>
              <a:ext uri="{FF2B5EF4-FFF2-40B4-BE49-F238E27FC236}">
                <a16:creationId xmlns="" xmlns:a16="http://schemas.microsoft.com/office/drawing/2014/main" id="{03DEF36D-1046-43AF-A47A-235A5FF576DA}"/>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 xmlns:a16="http://schemas.microsoft.com/office/drawing/2014/main" id="{A67C4413-D4C7-42C1-999D-0E409F6755C6}"/>
              </a:ext>
            </a:extLst>
          </p:cNvPr>
          <p:cNvSpPr>
            <a:spLocks noGrp="1"/>
          </p:cNvSpPr>
          <p:nvPr>
            <p:ph type="sldNum" sz="quarter" idx="12"/>
          </p:nvPr>
        </p:nvSpPr>
        <p:spPr/>
        <p:txBody>
          <a:bodyPr/>
          <a:lstStyle/>
          <a:p>
            <a:fld id="{7288D19C-C766-4A53-9BFF-A7850751D253}" type="slidenum">
              <a:rPr lang="en-US" altLang="en-US" smtClean="0"/>
              <a:pPr/>
              <a:t>9</a:t>
            </a:fld>
            <a:endParaRPr lang="en-US" altLang="en-US"/>
          </a:p>
        </p:txBody>
      </p:sp>
      <p:sp>
        <p:nvSpPr>
          <p:cNvPr id="7" name="Rectangle 6"/>
          <p:cNvSpPr/>
          <p:nvPr/>
        </p:nvSpPr>
        <p:spPr>
          <a:xfrm>
            <a:off x="838200" y="381000"/>
            <a:ext cx="7924800" cy="5262979"/>
          </a:xfrm>
          <a:prstGeom prst="rect">
            <a:avLst/>
          </a:prstGeom>
        </p:spPr>
        <p:txBody>
          <a:bodyPr wrap="square">
            <a:spAutoFit/>
          </a:bodyPr>
          <a:lstStyle/>
          <a:p>
            <a:pPr lvl="0" algn="just" eaLnBrk="1" hangingPunct="1"/>
            <a:r>
              <a:rPr lang="en-US" dirty="0" smtClean="0">
                <a:solidFill>
                  <a:srgbClr val="272930"/>
                </a:solidFill>
                <a:ea typeface="Times New Roman" pitchFamily="18" charset="0"/>
                <a:cs typeface="Times New Roman" pitchFamily="18" charset="0"/>
              </a:rPr>
              <a:t>. </a:t>
            </a:r>
            <a:r>
              <a:rPr lang="en-US" dirty="0" smtClean="0">
                <a:ea typeface="Times New Roman" pitchFamily="18" charset="0"/>
                <a:cs typeface="Times New Roman" pitchFamily="18" charset="0"/>
              </a:rPr>
              <a:t>Metal and other chemical substances in water:</a:t>
            </a:r>
            <a:endParaRPr lang="en-US" b="0" dirty="0" smtClean="0">
              <a:cs typeface="Times New Roman" pitchFamily="18" charset="0"/>
            </a:endParaRPr>
          </a:p>
          <a:p>
            <a:pPr lvl="0" algn="just"/>
            <a:r>
              <a:rPr lang="en-US" b="0" dirty="0" smtClean="0">
                <a:ea typeface="Times New Roman" pitchFamily="18" charset="0"/>
                <a:cs typeface="Times New Roman" pitchFamily="18" charset="0"/>
              </a:rPr>
              <a:t>Iron – 0.3ppm, excess of these cause </a:t>
            </a:r>
            <a:r>
              <a:rPr lang="en-US" b="0" dirty="0" err="1" smtClean="0">
                <a:ea typeface="Times New Roman" pitchFamily="18" charset="0"/>
                <a:cs typeface="Times New Roman" pitchFamily="18" charset="0"/>
              </a:rPr>
              <a:t>discolouration</a:t>
            </a:r>
            <a:r>
              <a:rPr lang="en-US" b="0" dirty="0" smtClean="0">
                <a:ea typeface="Times New Roman" pitchFamily="18" charset="0"/>
                <a:cs typeface="Times New Roman" pitchFamily="18" charset="0"/>
              </a:rPr>
              <a:t> of clothes. Manganese – 0.05ppm Copper – 1.3ppm </a:t>
            </a:r>
            <a:r>
              <a:rPr lang="en-US" b="0" dirty="0" err="1" smtClean="0">
                <a:ea typeface="Times New Roman" pitchFamily="18" charset="0"/>
                <a:cs typeface="Times New Roman" pitchFamily="18" charset="0"/>
              </a:rPr>
              <a:t>Sulphate</a:t>
            </a:r>
            <a:r>
              <a:rPr lang="en-US" b="0" dirty="0" smtClean="0">
                <a:ea typeface="Times New Roman" pitchFamily="18" charset="0"/>
                <a:cs typeface="Times New Roman" pitchFamily="18" charset="0"/>
              </a:rPr>
              <a:t> – 250 </a:t>
            </a:r>
            <a:r>
              <a:rPr lang="en-US" b="0" dirty="0" err="1" smtClean="0">
                <a:ea typeface="Times New Roman" pitchFamily="18" charset="0"/>
                <a:cs typeface="Times New Roman" pitchFamily="18" charset="0"/>
              </a:rPr>
              <a:t>ppm</a:t>
            </a:r>
            <a:r>
              <a:rPr lang="en-US" b="0" dirty="0" smtClean="0">
                <a:ea typeface="Times New Roman" pitchFamily="18" charset="0"/>
                <a:cs typeface="Times New Roman" pitchFamily="18" charset="0"/>
              </a:rPr>
              <a:t> Fluoride – 1.5 </a:t>
            </a:r>
            <a:r>
              <a:rPr lang="en-US" b="0" dirty="0" err="1" smtClean="0">
                <a:ea typeface="Times New Roman" pitchFamily="18" charset="0"/>
                <a:cs typeface="Times New Roman" pitchFamily="18" charset="0"/>
              </a:rPr>
              <a:t>ppm</a:t>
            </a:r>
            <a:r>
              <a:rPr lang="en-US" b="0" dirty="0" smtClean="0">
                <a:ea typeface="Times New Roman" pitchFamily="18" charset="0"/>
                <a:cs typeface="Times New Roman" pitchFamily="18" charset="0"/>
              </a:rPr>
              <a:t>, excess of this effects human lungs and other respiratory organs. Fluoride concentration of less than 0.8 – 1.0 </a:t>
            </a:r>
            <a:r>
              <a:rPr lang="en-US" b="0" dirty="0" err="1" smtClean="0">
                <a:ea typeface="Times New Roman" pitchFamily="18" charset="0"/>
                <a:cs typeface="Times New Roman" pitchFamily="18" charset="0"/>
              </a:rPr>
              <a:t>ppm</a:t>
            </a:r>
            <a:r>
              <a:rPr lang="en-US" b="0" dirty="0" smtClean="0">
                <a:ea typeface="Times New Roman" pitchFamily="18" charset="0"/>
                <a:cs typeface="Times New Roman" pitchFamily="18" charset="0"/>
              </a:rPr>
              <a:t> cause dental cavity (tooth decay). If fluoride concentration is greater than 1.5ppm, causing spotting and </a:t>
            </a:r>
            <a:r>
              <a:rPr lang="en-US" b="0" dirty="0" err="1" smtClean="0">
                <a:ea typeface="Times New Roman" pitchFamily="18" charset="0"/>
                <a:cs typeface="Times New Roman" pitchFamily="18" charset="0"/>
              </a:rPr>
              <a:t>discolouration</a:t>
            </a:r>
            <a:r>
              <a:rPr lang="en-US" b="0" dirty="0" smtClean="0">
                <a:ea typeface="Times New Roman" pitchFamily="18" charset="0"/>
                <a:cs typeface="Times New Roman" pitchFamily="18" charset="0"/>
              </a:rPr>
              <a:t> of teeth (a disease called </a:t>
            </a:r>
            <a:r>
              <a:rPr lang="en-US" b="0" dirty="0" err="1" smtClean="0">
                <a:ea typeface="Times New Roman" pitchFamily="18" charset="0"/>
                <a:cs typeface="Times New Roman" pitchFamily="18" charset="0"/>
              </a:rPr>
              <a:t>fluorosis</a:t>
            </a:r>
            <a:r>
              <a:rPr lang="en-US" b="0" dirty="0" smtClean="0">
                <a:ea typeface="Times New Roman" pitchFamily="18" charset="0"/>
                <a:cs typeface="Times New Roman" pitchFamily="18" charset="0"/>
              </a:rPr>
              <a:t>).</a:t>
            </a:r>
            <a:endParaRPr lang="en-US" b="0" dirty="0" smtClean="0">
              <a:cs typeface="Times New Roman" pitchFamily="18" charset="0"/>
            </a:endParaRPr>
          </a:p>
          <a:p>
            <a:pPr lvl="0" algn="just"/>
            <a:r>
              <a:rPr lang="en-US" dirty="0" smtClean="0">
                <a:ea typeface="Times New Roman" pitchFamily="18" charset="0"/>
                <a:cs typeface="Times New Roman" pitchFamily="18" charset="0"/>
              </a:rPr>
              <a:t>7. Dissolved gases</a:t>
            </a:r>
            <a:endParaRPr lang="en-US" b="0" dirty="0" smtClean="0">
              <a:ea typeface="Times New Roman" pitchFamily="18" charset="0"/>
              <a:cs typeface="Times New Roman" pitchFamily="18" charset="0"/>
            </a:endParaRPr>
          </a:p>
          <a:p>
            <a:pPr lvl="0" algn="just"/>
            <a:r>
              <a:rPr lang="en-US" b="0" dirty="0" smtClean="0">
                <a:ea typeface="Times New Roman" pitchFamily="18" charset="0"/>
                <a:cs typeface="Times New Roman" pitchFamily="18" charset="0"/>
              </a:rPr>
              <a:t>Oxygen gas is generally absorbed by water from the atmosphere but it being consumed by unstable organic matter for their oxidation. Hence, if the oxygen present in water is found o be less than its saturation level, it indicates presence of organic matter and consequently making the waters </a:t>
            </a:r>
            <a:endParaRPr lang="en-US" b="0" dirty="0" smtClean="0">
              <a:cs typeface="Times New Roman" pitchFamily="18" charset="0"/>
            </a:endParaRPr>
          </a:p>
        </p:txBody>
      </p:sp>
    </p:spTree>
    <p:extLst>
      <p:ext uri="{BB962C8B-B14F-4D97-AF65-F5344CB8AC3E}">
        <p14:creationId xmlns="" xmlns:p14="http://schemas.microsoft.com/office/powerpoint/2010/main" val="1640515262"/>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Amrita Sharma DRC Presentation.ppt</Template>
  <TotalTime>1601</TotalTime>
  <Words>4151</Words>
  <Application>Microsoft Office PowerPoint</Application>
  <PresentationFormat>On-screen Show (4:3)</PresentationFormat>
  <Paragraphs>328</Paragraphs>
  <Slides>64</Slides>
  <Notes>1</Notes>
  <HiddenSlides>0</HiddenSlides>
  <MMClips>0</MMClips>
  <ScaleCrop>false</ScaleCrop>
  <HeadingPairs>
    <vt:vector size="4" baseType="variant">
      <vt:variant>
        <vt:lpstr>Theme</vt:lpstr>
      </vt:variant>
      <vt:variant>
        <vt:i4>2</vt:i4>
      </vt:variant>
      <vt:variant>
        <vt:lpstr>Slide Titles</vt:lpstr>
      </vt:variant>
      <vt:variant>
        <vt:i4>64</vt:i4>
      </vt:variant>
    </vt:vector>
  </HeadingPairs>
  <TitlesOfParts>
    <vt:vector size="66" baseType="lpstr">
      <vt:lpstr>Custom Design</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c:title>
  <dc:creator>P P Pande</dc:creator>
  <cp:lastModifiedBy>satyanath yadav</cp:lastModifiedBy>
  <cp:revision>162</cp:revision>
  <cp:lastPrinted>2002-01-11T08:56:20Z</cp:lastPrinted>
  <dcterms:created xsi:type="dcterms:W3CDTF">2020-06-05T05:20:47Z</dcterms:created>
  <dcterms:modified xsi:type="dcterms:W3CDTF">2022-02-08T09:38:29Z</dcterms:modified>
</cp:coreProperties>
</file>